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ITC Souvenir Bold" charset="1" panose="0208090505070A020204"/>
      <p:regular r:id="rId18"/>
    </p:embeddedFont>
    <p:embeddedFont>
      <p:font typeface="Arimo Bold" charset="1" panose="020B0704020202020204"/>
      <p:regular r:id="rId19"/>
    </p:embeddedFont>
    <p:embeddedFont>
      <p:font typeface="Arimo" charset="1" panose="020B0604020202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8700" y="383746"/>
            <a:ext cx="3042582" cy="1768370"/>
          </a:xfrm>
          <a:custGeom>
            <a:avLst/>
            <a:gdLst/>
            <a:ahLst/>
            <a:cxnLst/>
            <a:rect r="r" b="b" t="t" l="l"/>
            <a:pathLst>
              <a:path h="1768370" w="3042582">
                <a:moveTo>
                  <a:pt x="0" y="0"/>
                </a:moveTo>
                <a:lnTo>
                  <a:pt x="3042582" y="0"/>
                </a:lnTo>
                <a:lnTo>
                  <a:pt x="3042582" y="1768370"/>
                </a:lnTo>
                <a:lnTo>
                  <a:pt x="0" y="1768370"/>
                </a:lnTo>
                <a:lnTo>
                  <a:pt x="0" y="0"/>
                </a:lnTo>
                <a:close/>
              </a:path>
            </a:pathLst>
          </a:custGeom>
          <a:blipFill>
            <a:blip r:embed="rId2"/>
            <a:stretch>
              <a:fillRect l="0" t="0" r="0" b="-32402"/>
            </a:stretch>
          </a:blipFill>
        </p:spPr>
      </p:sp>
      <p:sp>
        <p:nvSpPr>
          <p:cNvPr name="Freeform 3" id="3"/>
          <p:cNvSpPr/>
          <p:nvPr/>
        </p:nvSpPr>
        <p:spPr>
          <a:xfrm flipH="false" flipV="false" rot="0">
            <a:off x="5785570" y="1267931"/>
            <a:ext cx="6716860" cy="6716860"/>
          </a:xfrm>
          <a:custGeom>
            <a:avLst/>
            <a:gdLst/>
            <a:ahLst/>
            <a:cxnLst/>
            <a:rect r="r" b="b" t="t" l="l"/>
            <a:pathLst>
              <a:path h="6716860" w="6716860">
                <a:moveTo>
                  <a:pt x="0" y="0"/>
                </a:moveTo>
                <a:lnTo>
                  <a:pt x="6716860" y="0"/>
                </a:lnTo>
                <a:lnTo>
                  <a:pt x="6716860" y="6716859"/>
                </a:lnTo>
                <a:lnTo>
                  <a:pt x="0" y="6716859"/>
                </a:lnTo>
                <a:lnTo>
                  <a:pt x="0" y="0"/>
                </a:lnTo>
                <a:close/>
              </a:path>
            </a:pathLst>
          </a:custGeom>
          <a:blipFill>
            <a:blip r:embed="rId3"/>
            <a:stretch>
              <a:fillRect l="0" t="0" r="0" b="0"/>
            </a:stretch>
          </a:blipFill>
        </p:spPr>
      </p:sp>
      <p:sp>
        <p:nvSpPr>
          <p:cNvPr name="TextBox 4" id="4"/>
          <p:cNvSpPr txBox="true"/>
          <p:nvPr/>
        </p:nvSpPr>
        <p:spPr>
          <a:xfrm rot="0">
            <a:off x="2569448" y="2305684"/>
            <a:ext cx="13149104" cy="7981316"/>
          </a:xfrm>
          <a:prstGeom prst="rect">
            <a:avLst/>
          </a:prstGeom>
        </p:spPr>
        <p:txBody>
          <a:bodyPr anchor="t" rtlCol="false" tIns="0" lIns="0" bIns="0" rIns="0">
            <a:spAutoFit/>
          </a:bodyPr>
          <a:lstStyle/>
          <a:p>
            <a:pPr algn="ctr">
              <a:lnSpc>
                <a:spcPts val="9800"/>
              </a:lnSpc>
            </a:pPr>
            <a:r>
              <a:rPr lang="en-US" sz="7000" b="true">
                <a:solidFill>
                  <a:srgbClr val="120D99"/>
                </a:solidFill>
                <a:latin typeface="ITC Souvenir Bold"/>
                <a:ea typeface="ITC Souvenir Bold"/>
                <a:cs typeface="ITC Souvenir Bold"/>
                <a:sym typeface="ITC Souvenir Bold"/>
              </a:rPr>
              <a:t>Wishing You Well: A European Card Journey</a:t>
            </a:r>
          </a:p>
        </p:txBody>
      </p:sp>
    </p:spTree>
  </p:cSld>
  <p:clrMapOvr>
    <a:masterClrMapping/>
  </p:clrMapOvr>
</p:sld>
</file>

<file path=ppt/slides/slide10.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914400"/>
            <a:ext cx="17976184" cy="6818080"/>
          </a:xfrm>
          <a:prstGeom prst="rect">
            <a:avLst/>
          </a:prstGeom>
        </p:spPr>
        <p:txBody>
          <a:bodyPr anchor="t" rtlCol="false" tIns="0" lIns="0" bIns="0" rIns="0">
            <a:spAutoFit/>
          </a:bodyPr>
          <a:lstStyle/>
          <a:p>
            <a:pPr algn="ctr">
              <a:lnSpc>
                <a:spcPts val="6849"/>
              </a:lnSpc>
            </a:pPr>
            <a:r>
              <a:rPr lang="en-US" sz="4892" b="true">
                <a:solidFill>
                  <a:srgbClr val="000000"/>
                </a:solidFill>
                <a:latin typeface="Arimo Bold"/>
                <a:ea typeface="Arimo Bold"/>
                <a:cs typeface="Arimo Bold"/>
                <a:sym typeface="Arimo Bold"/>
              </a:rPr>
              <a:t>T</a:t>
            </a:r>
            <a:r>
              <a:rPr lang="en-US" sz="4892" b="true">
                <a:solidFill>
                  <a:srgbClr val="000000"/>
                </a:solidFill>
                <a:latin typeface="Arimo Bold"/>
                <a:ea typeface="Arimo Bold"/>
                <a:cs typeface="Arimo Bold"/>
                <a:sym typeface="Arimo Bold"/>
              </a:rPr>
              <a:t>ools </a:t>
            </a:r>
            <a:r>
              <a:rPr lang="en-US" sz="4892" b="true">
                <a:solidFill>
                  <a:srgbClr val="000000"/>
                </a:solidFill>
                <a:latin typeface="Arimo Bold"/>
                <a:ea typeface="Arimo Bold"/>
                <a:cs typeface="Arimo Bold"/>
                <a:sym typeface="Arimo Bold"/>
              </a:rPr>
              <a:t>and Platforms</a:t>
            </a:r>
          </a:p>
          <a:p>
            <a:pPr algn="ctr">
              <a:lnSpc>
                <a:spcPts val="6849"/>
              </a:lnSpc>
            </a:pP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eTwinning Twin</a:t>
            </a:r>
            <a:r>
              <a:rPr lang="en-US" b="true" sz="4892">
                <a:solidFill>
                  <a:srgbClr val="000000"/>
                </a:solidFill>
                <a:latin typeface="Arimo Bold"/>
                <a:ea typeface="Arimo Bold"/>
                <a:cs typeface="Arimo Bold"/>
                <a:sym typeface="Arimo Bold"/>
              </a:rPr>
              <a:t>Space</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C</a:t>
            </a:r>
            <a:r>
              <a:rPr lang="en-US" b="true" sz="4892">
                <a:solidFill>
                  <a:srgbClr val="000000"/>
                </a:solidFill>
                <a:latin typeface="Arimo Bold"/>
                <a:ea typeface="Arimo Bold"/>
                <a:cs typeface="Arimo Bold"/>
                <a:sym typeface="Arimo Bold"/>
              </a:rPr>
              <a:t>anva fo</a:t>
            </a:r>
            <a:r>
              <a:rPr lang="en-US" b="true" sz="4892">
                <a:solidFill>
                  <a:srgbClr val="000000"/>
                </a:solidFill>
                <a:latin typeface="Arimo Bold"/>
                <a:ea typeface="Arimo Bold"/>
                <a:cs typeface="Arimo Bold"/>
                <a:sym typeface="Arimo Bold"/>
              </a:rPr>
              <a:t>r collaborative design</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Pad</a:t>
            </a:r>
            <a:r>
              <a:rPr lang="en-US" b="true" sz="4892">
                <a:solidFill>
                  <a:srgbClr val="000000"/>
                </a:solidFill>
                <a:latin typeface="Arimo Bold"/>
                <a:ea typeface="Arimo Bold"/>
                <a:cs typeface="Arimo Bold"/>
                <a:sym typeface="Arimo Bold"/>
              </a:rPr>
              <a:t>let for</a:t>
            </a:r>
            <a:r>
              <a:rPr lang="en-US" b="true" sz="4892">
                <a:solidFill>
                  <a:srgbClr val="000000"/>
                </a:solidFill>
                <a:latin typeface="Arimo Bold"/>
                <a:ea typeface="Arimo Bold"/>
                <a:cs typeface="Arimo Bold"/>
                <a:sym typeface="Arimo Bold"/>
              </a:rPr>
              <a:t> sharing ideas and photos</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Google Slides or PowerPoint for pres</a:t>
            </a:r>
            <a:r>
              <a:rPr lang="en-US" b="true" sz="4892">
                <a:solidFill>
                  <a:srgbClr val="000000"/>
                </a:solidFill>
                <a:latin typeface="Arimo Bold"/>
                <a:ea typeface="Arimo Bold"/>
                <a:cs typeface="Arimo Bold"/>
                <a:sym typeface="Arimo Bold"/>
              </a:rPr>
              <a:t>ent</a:t>
            </a:r>
            <a:r>
              <a:rPr lang="en-US" b="true" sz="4892">
                <a:solidFill>
                  <a:srgbClr val="000000"/>
                </a:solidFill>
                <a:latin typeface="Arimo Bold"/>
                <a:ea typeface="Arimo Bold"/>
                <a:cs typeface="Arimo Bold"/>
                <a:sym typeface="Arimo Bold"/>
              </a:rPr>
              <a:t>a</a:t>
            </a:r>
            <a:r>
              <a:rPr lang="en-US" b="true" sz="4892">
                <a:solidFill>
                  <a:srgbClr val="000000"/>
                </a:solidFill>
                <a:latin typeface="Arimo Bold"/>
                <a:ea typeface="Arimo Bold"/>
                <a:cs typeface="Arimo Bold"/>
                <a:sym typeface="Arimo Bold"/>
              </a:rPr>
              <a:t>tions</a:t>
            </a:r>
          </a:p>
          <a:p>
            <a:pPr algn="l" marL="1056238" indent="-528119" lvl="1">
              <a:lnSpc>
                <a:spcPts val="6849"/>
              </a:lnSpc>
              <a:buFont typeface="Arial"/>
              <a:buChar char="•"/>
            </a:pPr>
            <a:r>
              <a:rPr lang="en-US" b="true" sz="4892">
                <a:solidFill>
                  <a:srgbClr val="000000"/>
                </a:solidFill>
                <a:latin typeface="Arimo Bold"/>
                <a:ea typeface="Arimo Bold"/>
                <a:cs typeface="Arimo Bold"/>
                <a:sym typeface="Arimo Bold"/>
              </a:rPr>
              <a:t>Video tools for introductions</a:t>
            </a:r>
          </a:p>
          <a:p>
            <a:pPr algn="l">
              <a:lnSpc>
                <a:spcPts val="5951"/>
              </a:lnSpc>
            </a:pPr>
          </a:p>
        </p:txBody>
      </p:sp>
    </p:spTree>
  </p:cSld>
  <p:clrMapOvr>
    <a:masterClrMapping/>
  </p:clrMapOvr>
</p:sld>
</file>

<file path=ppt/slides/slide11.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165860" y="503396"/>
            <a:ext cx="15544800" cy="9609458"/>
          </a:xfrm>
          <a:prstGeom prst="rect">
            <a:avLst/>
          </a:prstGeom>
        </p:spPr>
        <p:txBody>
          <a:bodyPr anchor="t" rtlCol="false" tIns="0" lIns="0" bIns="0" rIns="0">
            <a:spAutoFit/>
          </a:bodyPr>
          <a:lstStyle/>
          <a:p>
            <a:pPr algn="ctr">
              <a:lnSpc>
                <a:spcPts val="8959"/>
              </a:lnSpc>
            </a:pPr>
            <a:r>
              <a:rPr lang="en-US" sz="6399" b="true">
                <a:solidFill>
                  <a:srgbClr val="000000"/>
                </a:solidFill>
                <a:latin typeface="Arimo Bold"/>
                <a:ea typeface="Arimo Bold"/>
                <a:cs typeface="Arimo Bold"/>
                <a:sym typeface="Arimo Bold"/>
              </a:rPr>
              <a:t>Expected Outcomes</a:t>
            </a:r>
          </a:p>
          <a:p>
            <a:pPr algn="l" marL="1144248" indent="-572124" lvl="1">
              <a:lnSpc>
                <a:spcPts val="7419"/>
              </a:lnSpc>
              <a:buFont typeface="Arial"/>
              <a:buChar char="•"/>
            </a:pPr>
            <a:r>
              <a:rPr lang="en-US" sz="5299">
                <a:solidFill>
                  <a:srgbClr val="000000"/>
                </a:solidFill>
                <a:latin typeface="Arimo"/>
                <a:ea typeface="Arimo"/>
                <a:cs typeface="Arimo"/>
                <a:sym typeface="Arimo"/>
              </a:rPr>
              <a:t>A deeper u</a:t>
            </a:r>
            <a:r>
              <a:rPr lang="en-US" sz="5299">
                <a:solidFill>
                  <a:srgbClr val="000000"/>
                </a:solidFill>
                <a:latin typeface="Arimo"/>
                <a:ea typeface="Arimo"/>
                <a:cs typeface="Arimo"/>
                <a:sym typeface="Arimo"/>
              </a:rPr>
              <a:t>nderstanding of different European cultures and holiday traditions.</a:t>
            </a:r>
          </a:p>
          <a:p>
            <a:pPr algn="l" marL="1144248" indent="-572124" lvl="1">
              <a:lnSpc>
                <a:spcPts val="7419"/>
              </a:lnSpc>
              <a:buFont typeface="Arial"/>
              <a:buChar char="•"/>
            </a:pPr>
            <a:r>
              <a:rPr lang="en-US" sz="5299">
                <a:solidFill>
                  <a:srgbClr val="000000"/>
                </a:solidFill>
                <a:latin typeface="Arimo"/>
                <a:ea typeface="Arimo"/>
                <a:cs typeface="Arimo"/>
                <a:sym typeface="Arimo"/>
              </a:rPr>
              <a:t>Increased motivation for learning and using basic English in a real-world context.</a:t>
            </a:r>
          </a:p>
          <a:p>
            <a:pPr algn="l" marL="1144248" indent="-572124" lvl="1">
              <a:lnSpc>
                <a:spcPts val="7419"/>
              </a:lnSpc>
              <a:buFont typeface="Arial"/>
              <a:buChar char="•"/>
            </a:pPr>
            <a:r>
              <a:rPr lang="en-US" sz="5299">
                <a:solidFill>
                  <a:srgbClr val="000000"/>
                </a:solidFill>
                <a:latin typeface="Arimo"/>
                <a:ea typeface="Arimo"/>
                <a:cs typeface="Arimo"/>
                <a:sym typeface="Arimo"/>
              </a:rPr>
              <a:t>A collection of festive, hand-made postcards from European friends.</a:t>
            </a:r>
          </a:p>
          <a:p>
            <a:pPr algn="l" marL="1144248" indent="-572124" lvl="1">
              <a:lnSpc>
                <a:spcPts val="7419"/>
              </a:lnSpc>
              <a:buFont typeface="Arial"/>
              <a:buChar char="•"/>
            </a:pPr>
            <a:r>
              <a:rPr lang="en-US" sz="5299">
                <a:solidFill>
                  <a:srgbClr val="000000"/>
                </a:solidFill>
                <a:latin typeface="Arimo"/>
                <a:ea typeface="Arimo"/>
                <a:cs typeface="Arimo"/>
                <a:sym typeface="Arimo"/>
              </a:rPr>
              <a:t>Enhanced skills in art, communication, and digital collaboration.</a:t>
            </a:r>
          </a:p>
          <a:p>
            <a:pPr algn="l">
              <a:lnSpc>
                <a:spcPts val="7979"/>
              </a:lnSpc>
            </a:pPr>
          </a:p>
        </p:txBody>
      </p:sp>
    </p:spTree>
  </p:cSld>
  <p:clrMapOvr>
    <a:masterClrMapping/>
  </p:clrMapOvr>
</p:sld>
</file>

<file path=ppt/slides/slide12.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165860" y="503396"/>
            <a:ext cx="15544800" cy="6735448"/>
          </a:xfrm>
          <a:prstGeom prst="rect">
            <a:avLst/>
          </a:prstGeom>
        </p:spPr>
        <p:txBody>
          <a:bodyPr anchor="t" rtlCol="false" tIns="0" lIns="0" bIns="0" rIns="0">
            <a:spAutoFit/>
          </a:bodyPr>
          <a:lstStyle/>
          <a:p>
            <a:pPr algn="ctr">
              <a:lnSpc>
                <a:spcPts val="9379"/>
              </a:lnSpc>
            </a:pPr>
            <a:r>
              <a:rPr lang="en-US" sz="6699" b="true">
                <a:solidFill>
                  <a:srgbClr val="000000"/>
                </a:solidFill>
                <a:latin typeface="Arimo Bold"/>
                <a:ea typeface="Arimo Bold"/>
                <a:cs typeface="Arimo Bold"/>
                <a:sym typeface="Arimo Bold"/>
              </a:rPr>
              <a:t>Dissemination</a:t>
            </a:r>
          </a:p>
          <a:p>
            <a:pPr algn="l" marL="1122658" indent="-561329" lvl="1">
              <a:lnSpc>
                <a:spcPts val="7279"/>
              </a:lnSpc>
              <a:buFont typeface="Arial"/>
              <a:buChar char="•"/>
            </a:pPr>
            <a:r>
              <a:rPr lang="en-US" sz="5199">
                <a:solidFill>
                  <a:srgbClr val="000000"/>
                </a:solidFill>
                <a:latin typeface="Arimo"/>
                <a:ea typeface="Arimo"/>
                <a:cs typeface="Arimo"/>
                <a:sym typeface="Arimo"/>
              </a:rPr>
              <a:t>Display project outcomes on school websites and local events.</a:t>
            </a:r>
          </a:p>
          <a:p>
            <a:pPr algn="l" marL="1122658" indent="-561329" lvl="1">
              <a:lnSpc>
                <a:spcPts val="7279"/>
              </a:lnSpc>
              <a:buFont typeface="Arial"/>
              <a:buChar char="•"/>
            </a:pPr>
            <a:r>
              <a:rPr lang="en-US" sz="5199">
                <a:solidFill>
                  <a:srgbClr val="000000"/>
                </a:solidFill>
                <a:latin typeface="Arimo"/>
                <a:ea typeface="Arimo"/>
                <a:cs typeface="Arimo"/>
                <a:sym typeface="Arimo"/>
              </a:rPr>
              <a:t>Share the final digital book with families and the school community.</a:t>
            </a:r>
          </a:p>
          <a:p>
            <a:pPr algn="l" marL="1122658" indent="-561329" lvl="1">
              <a:lnSpc>
                <a:spcPts val="7279"/>
              </a:lnSpc>
              <a:buFont typeface="Arial"/>
              <a:buChar char="•"/>
            </a:pPr>
            <a:r>
              <a:rPr lang="en-US" sz="5199">
                <a:solidFill>
                  <a:srgbClr val="000000"/>
                </a:solidFill>
                <a:latin typeface="Arimo"/>
                <a:ea typeface="Arimo"/>
                <a:cs typeface="Arimo"/>
                <a:sym typeface="Arimo"/>
              </a:rPr>
              <a:t>Present the project during eTwinning Day or Europe Day celebrations.</a:t>
            </a:r>
          </a:p>
        </p:txBody>
      </p:sp>
    </p:spTree>
  </p:cSld>
  <p:clrMapOvr>
    <a:masterClrMapping/>
  </p:clrMapOvr>
</p:sld>
</file>

<file path=ppt/slides/slide2.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1182427"/>
            <a:ext cx="17259300" cy="8221347"/>
          </a:xfrm>
          <a:prstGeom prst="rect">
            <a:avLst/>
          </a:prstGeom>
        </p:spPr>
        <p:txBody>
          <a:bodyPr anchor="t" rtlCol="false" tIns="0" lIns="0" bIns="0" rIns="0">
            <a:spAutoFit/>
          </a:bodyPr>
          <a:lstStyle/>
          <a:p>
            <a:pPr algn="l">
              <a:lnSpc>
                <a:spcPts val="7699"/>
              </a:lnSpc>
            </a:pPr>
            <a:r>
              <a:rPr lang="en-US" sz="5499" b="true">
                <a:solidFill>
                  <a:srgbClr val="000000"/>
                </a:solidFill>
                <a:latin typeface="Arimo Bold"/>
                <a:ea typeface="Arimo Bold"/>
                <a:cs typeface="Arimo Bold"/>
                <a:sym typeface="Arimo Bold"/>
              </a:rPr>
              <a:t>Age Group</a:t>
            </a:r>
          </a:p>
          <a:p>
            <a:pPr algn="l">
              <a:lnSpc>
                <a:spcPts val="6859"/>
              </a:lnSpc>
            </a:pPr>
            <a:r>
              <a:rPr lang="en-US" sz="4899">
                <a:solidFill>
                  <a:srgbClr val="000000"/>
                </a:solidFill>
                <a:latin typeface="Arimo"/>
                <a:ea typeface="Arimo"/>
                <a:cs typeface="Arimo"/>
                <a:sym typeface="Arimo"/>
              </a:rPr>
              <a:t>9 years old (Primary School – Fourth Grade)</a:t>
            </a:r>
          </a:p>
          <a:p>
            <a:pPr algn="l">
              <a:lnSpc>
                <a:spcPts val="7699"/>
              </a:lnSpc>
            </a:pPr>
            <a:r>
              <a:rPr lang="en-US" sz="5499" b="true">
                <a:solidFill>
                  <a:srgbClr val="000000"/>
                </a:solidFill>
                <a:latin typeface="Arimo Bold"/>
                <a:ea typeface="Arimo Bold"/>
                <a:cs typeface="Arimo Bold"/>
                <a:sym typeface="Arimo Bold"/>
              </a:rPr>
              <a:t>Project Duration</a:t>
            </a:r>
          </a:p>
          <a:p>
            <a:pPr algn="l">
              <a:lnSpc>
                <a:spcPts val="6859"/>
              </a:lnSpc>
            </a:pPr>
            <a:r>
              <a:rPr lang="en-US" sz="4899">
                <a:solidFill>
                  <a:srgbClr val="000000"/>
                </a:solidFill>
                <a:latin typeface="Arimo"/>
                <a:ea typeface="Arimo"/>
                <a:cs typeface="Arimo"/>
                <a:sym typeface="Arimo"/>
              </a:rPr>
              <a:t>6 months (December-May)</a:t>
            </a:r>
          </a:p>
          <a:p>
            <a:pPr algn="l">
              <a:lnSpc>
                <a:spcPts val="7699"/>
              </a:lnSpc>
            </a:pPr>
            <a:r>
              <a:rPr lang="en-US" sz="5499" b="true">
                <a:solidFill>
                  <a:srgbClr val="000000"/>
                </a:solidFill>
                <a:latin typeface="Arimo Bold"/>
                <a:ea typeface="Arimo Bold"/>
                <a:cs typeface="Arimo Bold"/>
                <a:sym typeface="Arimo Bold"/>
              </a:rPr>
              <a:t>Partner Countries</a:t>
            </a:r>
          </a:p>
          <a:p>
            <a:pPr algn="l">
              <a:lnSpc>
                <a:spcPts val="6859"/>
              </a:lnSpc>
            </a:pPr>
            <a:r>
              <a:rPr lang="en-US" sz="4899">
                <a:solidFill>
                  <a:srgbClr val="000000"/>
                </a:solidFill>
                <a:latin typeface="Arimo"/>
                <a:ea typeface="Arimo"/>
                <a:cs typeface="Arimo"/>
                <a:sym typeface="Arimo"/>
              </a:rPr>
              <a:t>Italy - </a:t>
            </a:r>
          </a:p>
          <a:p>
            <a:pPr algn="l">
              <a:lnSpc>
                <a:spcPts val="7699"/>
              </a:lnSpc>
            </a:pPr>
            <a:r>
              <a:rPr lang="en-US" sz="5499" b="true">
                <a:solidFill>
                  <a:srgbClr val="000000"/>
                </a:solidFill>
                <a:latin typeface="Arimo Bold"/>
                <a:ea typeface="Arimo Bold"/>
                <a:cs typeface="Arimo Bold"/>
                <a:sym typeface="Arimo Bold"/>
              </a:rPr>
              <a:t>Language</a:t>
            </a:r>
          </a:p>
          <a:p>
            <a:pPr algn="l">
              <a:lnSpc>
                <a:spcPts val="6859"/>
              </a:lnSpc>
            </a:pPr>
            <a:r>
              <a:rPr lang="en-US" sz="4899">
                <a:solidFill>
                  <a:srgbClr val="000000"/>
                </a:solidFill>
                <a:latin typeface="Arimo"/>
                <a:ea typeface="Arimo"/>
                <a:cs typeface="Arimo"/>
                <a:sym typeface="Arimo"/>
              </a:rPr>
              <a:t>English (basic level, supported by visual materials and native language translations)</a:t>
            </a:r>
          </a:p>
        </p:txBody>
      </p:sp>
    </p:spTree>
  </p:cSld>
  <p:clrMapOvr>
    <a:masterClrMapping/>
  </p:clrMapOvr>
</p:sld>
</file>

<file path=ppt/slides/slide3.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371600" y="895350"/>
            <a:ext cx="15544800" cy="8665848"/>
          </a:xfrm>
          <a:prstGeom prst="rect">
            <a:avLst/>
          </a:prstGeom>
        </p:spPr>
        <p:txBody>
          <a:bodyPr anchor="t" rtlCol="false" tIns="0" lIns="0" bIns="0" rIns="0">
            <a:spAutoFit/>
          </a:bodyPr>
          <a:lstStyle/>
          <a:p>
            <a:pPr algn="just">
              <a:lnSpc>
                <a:spcPts val="8399"/>
              </a:lnSpc>
            </a:pPr>
            <a:r>
              <a:rPr lang="en-US" sz="5999" b="true">
                <a:solidFill>
                  <a:srgbClr val="000000"/>
                </a:solidFill>
                <a:latin typeface="Arimo Bold"/>
                <a:ea typeface="Arimo Bold"/>
                <a:cs typeface="Arimo Bold"/>
                <a:sym typeface="Arimo Bold"/>
              </a:rPr>
              <a:t>                           Overview</a:t>
            </a:r>
          </a:p>
          <a:p>
            <a:pPr algn="just">
              <a:lnSpc>
                <a:spcPts val="7559"/>
              </a:lnSpc>
            </a:pPr>
            <a:r>
              <a:rPr lang="en-US" sz="5399">
                <a:solidFill>
                  <a:srgbClr val="000000"/>
                </a:solidFill>
                <a:latin typeface="Arimo"/>
                <a:ea typeface="Arimo"/>
                <a:cs typeface="Arimo"/>
                <a:sym typeface="Arimo"/>
              </a:rPr>
              <a:t>"Wishing You Well: a European Card Journey" is an eTwinning project designed to promote cultural awareness and communication skills among young European students through the exchange of festive postcards. The project uses simple English, supported by visuals, to connect Italian students (L2 learners) with peers across Europe during significant holidays.</a:t>
            </a:r>
          </a:p>
        </p:txBody>
      </p:sp>
    </p:spTree>
  </p:cSld>
  <p:clrMapOvr>
    <a:masterClrMapping/>
  </p:clrMapOvr>
</p:sld>
</file>

<file path=ppt/slides/slide4.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369684" y="1157724"/>
            <a:ext cx="17548631" cy="8515164"/>
          </a:xfrm>
          <a:prstGeom prst="rect">
            <a:avLst/>
          </a:prstGeom>
        </p:spPr>
        <p:txBody>
          <a:bodyPr anchor="t" rtlCol="false" tIns="0" lIns="0" bIns="0" rIns="0">
            <a:spAutoFit/>
          </a:bodyPr>
          <a:lstStyle/>
          <a:p>
            <a:pPr algn="ctr">
              <a:lnSpc>
                <a:spcPts val="8534"/>
              </a:lnSpc>
            </a:pPr>
            <a:r>
              <a:rPr lang="en-US" sz="6095" b="true">
                <a:solidFill>
                  <a:srgbClr val="000000"/>
                </a:solidFill>
                <a:latin typeface="Arimo Bold"/>
                <a:ea typeface="Arimo Bold"/>
                <a:cs typeface="Arimo Bold"/>
                <a:sym typeface="Arimo Bold"/>
              </a:rPr>
              <a:t>Aims</a:t>
            </a:r>
          </a:p>
          <a:p>
            <a:pPr algn="l" marL="802866" indent="-401433" lvl="1">
              <a:lnSpc>
                <a:spcPts val="5206"/>
              </a:lnSpc>
              <a:buFont typeface="Arial"/>
              <a:buChar char="•"/>
            </a:pPr>
            <a:r>
              <a:rPr lang="en-US" sz="3718">
                <a:solidFill>
                  <a:srgbClr val="000000"/>
                </a:solidFill>
                <a:latin typeface="Arimo"/>
                <a:ea typeface="Arimo"/>
                <a:cs typeface="Arimo"/>
                <a:sym typeface="Arimo"/>
              </a:rPr>
              <a:t>Str</a:t>
            </a:r>
            <a:r>
              <a:rPr lang="en-US" sz="3718">
                <a:solidFill>
                  <a:srgbClr val="000000"/>
                </a:solidFill>
                <a:latin typeface="Arimo"/>
                <a:ea typeface="Arimo"/>
                <a:cs typeface="Arimo"/>
                <a:sym typeface="Arimo"/>
              </a:rPr>
              <a:t>engthen Communication Skills: Practice basic English through short, written messages on postcards.</a:t>
            </a:r>
          </a:p>
          <a:p>
            <a:pPr algn="l" marL="802866" indent="-401433" lvl="1">
              <a:lnSpc>
                <a:spcPts val="5206"/>
              </a:lnSpc>
              <a:buFont typeface="Arial"/>
              <a:buChar char="•"/>
            </a:pPr>
            <a:r>
              <a:rPr lang="en-US" sz="3718">
                <a:solidFill>
                  <a:srgbClr val="000000"/>
                </a:solidFill>
                <a:latin typeface="Arimo"/>
                <a:ea typeface="Arimo"/>
                <a:cs typeface="Arimo"/>
                <a:sym typeface="Arimo"/>
              </a:rPr>
              <a:t>Foster Intercultural Understanding: Introduce students to different European customs and traditions, focusing on holiday celebrations.</a:t>
            </a:r>
          </a:p>
          <a:p>
            <a:pPr algn="l" marL="802866" indent="-401433" lvl="1">
              <a:lnSpc>
                <a:spcPts val="5206"/>
              </a:lnSpc>
              <a:buFont typeface="Arial"/>
              <a:buChar char="•"/>
            </a:pPr>
            <a:r>
              <a:rPr lang="en-US" sz="3718">
                <a:solidFill>
                  <a:srgbClr val="000000"/>
                </a:solidFill>
                <a:latin typeface="Arimo"/>
                <a:ea typeface="Arimo"/>
                <a:cs typeface="Arimo"/>
                <a:sym typeface="Arimo"/>
              </a:rPr>
              <a:t>Encourage Creativity: Develop artistic skills through the creation and decoration of postcards.</a:t>
            </a:r>
          </a:p>
          <a:p>
            <a:pPr algn="l" marL="802866" indent="-401433" lvl="1">
              <a:lnSpc>
                <a:spcPts val="5206"/>
              </a:lnSpc>
              <a:buFont typeface="Arial"/>
              <a:buChar char="•"/>
            </a:pPr>
            <a:r>
              <a:rPr lang="en-US" sz="3718">
                <a:solidFill>
                  <a:srgbClr val="000000"/>
                </a:solidFill>
                <a:latin typeface="Arimo"/>
                <a:ea typeface="Arimo"/>
                <a:cs typeface="Arimo"/>
                <a:sym typeface="Arimo"/>
              </a:rPr>
              <a:t>Promote Digital Literacy: Utilize online tools (TwinSpace) for sharing photos, tracking exchanges, and comparing work.</a:t>
            </a:r>
          </a:p>
          <a:p>
            <a:pPr algn="l" marL="802866" indent="-401433" lvl="1">
              <a:lnSpc>
                <a:spcPts val="5206"/>
              </a:lnSpc>
              <a:buFont typeface="Arial"/>
              <a:buChar char="•"/>
            </a:pPr>
            <a:r>
              <a:rPr lang="en-US" sz="3718">
                <a:solidFill>
                  <a:srgbClr val="000000"/>
                </a:solidFill>
                <a:latin typeface="Arimo"/>
                <a:ea typeface="Arimo"/>
                <a:cs typeface="Arimo"/>
                <a:sym typeface="Arimo"/>
              </a:rPr>
              <a:t>Build a Sense of European Community: Connect students across borders through shared activities and mutual respect.</a:t>
            </a:r>
          </a:p>
          <a:p>
            <a:pPr algn="l">
              <a:lnSpc>
                <a:spcPts val="6606"/>
              </a:lnSpc>
            </a:pPr>
          </a:p>
        </p:txBody>
      </p:sp>
    </p:spTree>
  </p:cSld>
  <p:clrMapOvr>
    <a:masterClrMapping/>
  </p:clrMapOvr>
</p:sld>
</file>

<file path=ppt/slides/slide5.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32075" y="1640618"/>
            <a:ext cx="18023850" cy="6742036"/>
          </a:xfrm>
          <a:prstGeom prst="rect">
            <a:avLst/>
          </a:prstGeom>
        </p:spPr>
        <p:txBody>
          <a:bodyPr anchor="t" rtlCol="false" tIns="0" lIns="0" bIns="0" rIns="0">
            <a:spAutoFit/>
          </a:bodyPr>
          <a:lstStyle/>
          <a:p>
            <a:pPr algn="ctr">
              <a:lnSpc>
                <a:spcPts val="7791"/>
              </a:lnSpc>
            </a:pPr>
            <a:r>
              <a:rPr lang="en-US" sz="5565" b="true">
                <a:solidFill>
                  <a:srgbClr val="000000"/>
                </a:solidFill>
                <a:latin typeface="Arimo Bold"/>
                <a:ea typeface="Arimo Bold"/>
                <a:cs typeface="Arimo Bold"/>
                <a:sym typeface="Arimo Bold"/>
              </a:rPr>
              <a:t>Key Competences</a:t>
            </a:r>
          </a:p>
          <a:p>
            <a:pPr algn="ctr">
              <a:lnSpc>
                <a:spcPts val="7791"/>
              </a:lnSpc>
            </a:pPr>
          </a:p>
          <a:p>
            <a:pPr algn="l" marL="791391" indent="-395695" lvl="1">
              <a:lnSpc>
                <a:spcPts val="5131"/>
              </a:lnSpc>
              <a:buFont typeface="Arial"/>
              <a:buChar char="•"/>
            </a:pPr>
            <a:r>
              <a:rPr lang="en-US" sz="3665">
                <a:solidFill>
                  <a:srgbClr val="000000"/>
                </a:solidFill>
                <a:latin typeface="Arimo"/>
                <a:ea typeface="Arimo"/>
                <a:cs typeface="Arimo"/>
                <a:sym typeface="Arimo"/>
              </a:rPr>
              <a:t>Multilingual: Use English in a simple, practical, and meaningful context.</a:t>
            </a:r>
          </a:p>
          <a:p>
            <a:pPr algn="l" marL="791391" indent="-395695" lvl="1">
              <a:lnSpc>
                <a:spcPts val="5131"/>
              </a:lnSpc>
              <a:buFont typeface="Arial"/>
              <a:buChar char="•"/>
            </a:pPr>
            <a:r>
              <a:rPr lang="en-US" sz="3665">
                <a:solidFill>
                  <a:srgbClr val="000000"/>
                </a:solidFill>
                <a:latin typeface="Arimo"/>
                <a:ea typeface="Arimo"/>
                <a:cs typeface="Arimo"/>
                <a:sym typeface="Arimo"/>
              </a:rPr>
              <a:t>Cultural awareness and expression: Learn about and express different cultural celebrations.</a:t>
            </a:r>
          </a:p>
          <a:p>
            <a:pPr algn="l" marL="791391" indent="-395695" lvl="1">
              <a:lnSpc>
                <a:spcPts val="5131"/>
              </a:lnSpc>
              <a:buFont typeface="Arial"/>
              <a:buChar char="•"/>
            </a:pPr>
            <a:r>
              <a:rPr lang="en-US" sz="3665">
                <a:solidFill>
                  <a:srgbClr val="000000"/>
                </a:solidFill>
                <a:latin typeface="Arimo"/>
                <a:ea typeface="Arimo"/>
                <a:cs typeface="Arimo"/>
                <a:sym typeface="Arimo"/>
              </a:rPr>
              <a:t>Digital: Use online platforms for sharing and collaboration.</a:t>
            </a:r>
          </a:p>
          <a:p>
            <a:pPr algn="l" marL="791391" indent="-395695" lvl="1">
              <a:lnSpc>
                <a:spcPts val="5131"/>
              </a:lnSpc>
              <a:buFont typeface="Arial"/>
              <a:buChar char="•"/>
            </a:pPr>
            <a:r>
              <a:rPr lang="en-US" sz="3665">
                <a:solidFill>
                  <a:srgbClr val="000000"/>
                </a:solidFill>
                <a:latin typeface="Arimo"/>
                <a:ea typeface="Arimo"/>
                <a:cs typeface="Arimo"/>
                <a:sym typeface="Arimo"/>
              </a:rPr>
              <a:t>Personal, social and learning to learn: Practice collaboration, patience, and excitement for receiving mail.</a:t>
            </a:r>
          </a:p>
          <a:p>
            <a:pPr algn="l">
              <a:lnSpc>
                <a:spcPts val="7091"/>
              </a:lnSpc>
            </a:pPr>
          </a:p>
        </p:txBody>
      </p:sp>
    </p:spTree>
  </p:cSld>
  <p:clrMapOvr>
    <a:masterClrMapping/>
  </p:clrMapOvr>
</p:sld>
</file>

<file path=ppt/slides/slide6.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14300"/>
            <a:ext cx="17976184" cy="8326074"/>
          </a:xfrm>
          <a:prstGeom prst="rect">
            <a:avLst/>
          </a:prstGeom>
        </p:spPr>
        <p:txBody>
          <a:bodyPr anchor="t" rtlCol="false" tIns="0" lIns="0" bIns="0" rIns="0">
            <a:spAutoFit/>
          </a:bodyPr>
          <a:lstStyle/>
          <a:p>
            <a:pPr algn="ctr">
              <a:lnSpc>
                <a:spcPts val="6709"/>
              </a:lnSpc>
            </a:pPr>
            <a:r>
              <a:rPr lang="en-US" sz="4792" b="true">
                <a:solidFill>
                  <a:srgbClr val="000000"/>
                </a:solidFill>
                <a:latin typeface="Arimo Bold"/>
                <a:ea typeface="Arimo Bold"/>
                <a:cs typeface="Arimo Bold"/>
                <a:sym typeface="Arimo Bold"/>
              </a:rPr>
              <a:t>Activities</a:t>
            </a:r>
          </a:p>
          <a:p>
            <a:pPr algn="ctr">
              <a:lnSpc>
                <a:spcPts val="6709"/>
              </a:lnSpc>
            </a:pPr>
            <a:r>
              <a:rPr lang="en-US" sz="4792" b="true">
                <a:solidFill>
                  <a:srgbClr val="000000"/>
                </a:solidFill>
                <a:latin typeface="Arimo Bold"/>
                <a:ea typeface="Arimo Bold"/>
                <a:cs typeface="Arimo Bold"/>
                <a:sym typeface="Arimo Bold"/>
              </a:rPr>
              <a:t>December</a:t>
            </a:r>
          </a:p>
          <a:p>
            <a:pPr algn="l">
              <a:lnSpc>
                <a:spcPts val="6035"/>
              </a:lnSpc>
            </a:pPr>
            <a:r>
              <a:rPr lang="en-US" sz="4311" b="true">
                <a:solidFill>
                  <a:srgbClr val="000000"/>
                </a:solidFill>
                <a:latin typeface="Arimo Bold"/>
                <a:ea typeface="Arimo Bold"/>
                <a:cs typeface="Arimo Bold"/>
                <a:sym typeface="Arimo Bold"/>
              </a:rPr>
              <a:t>1. Getting to Know Each Other</a:t>
            </a:r>
          </a:p>
          <a:p>
            <a:pPr algn="l" marL="896211" indent="-448106" lvl="1">
              <a:lnSpc>
                <a:spcPts val="5811"/>
              </a:lnSpc>
              <a:buFont typeface="Arial"/>
              <a:buChar char="•"/>
            </a:pPr>
            <a:r>
              <a:rPr lang="en-US" sz="4151">
                <a:solidFill>
                  <a:srgbClr val="000000"/>
                </a:solidFill>
                <a:latin typeface="Arimo"/>
                <a:ea typeface="Arimo"/>
                <a:cs typeface="Arimo"/>
                <a:sym typeface="Arimo"/>
              </a:rPr>
              <a:t> Our Class Introduction: Each partner class creates </a:t>
            </a:r>
            <a:r>
              <a:rPr lang="en-US" sz="4151">
                <a:solidFill>
                  <a:srgbClr val="000000"/>
                </a:solidFill>
                <a:latin typeface="Arimo"/>
                <a:ea typeface="Arimo"/>
                <a:cs typeface="Arimo"/>
                <a:sym typeface="Arimo"/>
              </a:rPr>
              <a:t>a short video/slideshow introducing themselves, </a:t>
            </a:r>
            <a:r>
              <a:rPr lang="en-US" sz="4151">
                <a:solidFill>
                  <a:srgbClr val="000000"/>
                </a:solidFill>
                <a:latin typeface="Arimo"/>
                <a:ea typeface="Arimo"/>
                <a:cs typeface="Arimo"/>
                <a:sym typeface="Arimo"/>
              </a:rPr>
              <a:t>their school, and their town/country. They create a simple self-portrait "ID card" with their name, age, and one favorite thing.</a:t>
            </a:r>
          </a:p>
          <a:p>
            <a:pPr algn="l">
              <a:lnSpc>
                <a:spcPts val="6035"/>
              </a:lnSpc>
            </a:pPr>
            <a:r>
              <a:rPr lang="en-US" sz="4311" b="true">
                <a:solidFill>
                  <a:srgbClr val="000000"/>
                </a:solidFill>
                <a:latin typeface="Arimo Bold"/>
                <a:ea typeface="Arimo Bold"/>
                <a:cs typeface="Arimo Bold"/>
                <a:sym typeface="Arimo Bold"/>
              </a:rPr>
              <a:t>2. </a:t>
            </a:r>
            <a:r>
              <a:rPr lang="en-US" sz="4311" b="true">
                <a:solidFill>
                  <a:srgbClr val="000000"/>
                </a:solidFill>
                <a:latin typeface="Arimo Bold"/>
                <a:ea typeface="Arimo Bold"/>
                <a:cs typeface="Arimo Bold"/>
                <a:sym typeface="Arimo Bold"/>
              </a:rPr>
              <a:t>Christmas Postcard Exchange</a:t>
            </a:r>
          </a:p>
          <a:p>
            <a:pPr algn="l" marL="887642" indent="-443821" lvl="1">
              <a:lnSpc>
                <a:spcPts val="5755"/>
              </a:lnSpc>
              <a:buFont typeface="Arial"/>
              <a:buChar char="•"/>
            </a:pPr>
            <a:r>
              <a:rPr lang="en-US" sz="4111">
                <a:solidFill>
                  <a:srgbClr val="000000"/>
                </a:solidFill>
                <a:latin typeface="Arimo"/>
                <a:ea typeface="Arimo"/>
                <a:cs typeface="Arimo"/>
                <a:sym typeface="Arimo"/>
              </a:rPr>
              <a:t> Students design and write simple Christmas or Winter Holiday postcards to their partner class(es). Focus: Simple greetings ("Happy Holidays!", "Merry Christmas!"), drawing holiday symbols/traditions from their culture.</a:t>
            </a:r>
          </a:p>
        </p:txBody>
      </p:sp>
    </p:spTree>
  </p:cSld>
  <p:clrMapOvr>
    <a:masterClrMapping/>
  </p:clrMapOvr>
</p:sld>
</file>

<file path=ppt/slides/slide7.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57304"/>
            <a:ext cx="17976184" cy="6496640"/>
          </a:xfrm>
          <a:prstGeom prst="rect">
            <a:avLst/>
          </a:prstGeom>
        </p:spPr>
        <p:txBody>
          <a:bodyPr anchor="t" rtlCol="false" tIns="0" lIns="0" bIns="0" rIns="0">
            <a:spAutoFit/>
          </a:bodyPr>
          <a:lstStyle/>
          <a:p>
            <a:pPr algn="ctr">
              <a:lnSpc>
                <a:spcPts val="6709"/>
              </a:lnSpc>
            </a:pPr>
            <a:r>
              <a:rPr lang="en-US" sz="4792" b="true">
                <a:solidFill>
                  <a:srgbClr val="000000"/>
                </a:solidFill>
                <a:latin typeface="Arimo Bold"/>
                <a:ea typeface="Arimo Bold"/>
                <a:cs typeface="Arimo Bold"/>
                <a:sym typeface="Arimo Bold"/>
              </a:rPr>
              <a:t>Activities</a:t>
            </a:r>
          </a:p>
          <a:p>
            <a:pPr algn="ctr">
              <a:lnSpc>
                <a:spcPts val="6709"/>
              </a:lnSpc>
            </a:pPr>
            <a:r>
              <a:rPr lang="en-US" sz="4792" b="true">
                <a:solidFill>
                  <a:srgbClr val="000000"/>
                </a:solidFill>
                <a:latin typeface="Arimo Bold"/>
                <a:ea typeface="Arimo Bold"/>
                <a:cs typeface="Arimo Bold"/>
                <a:sym typeface="Arimo Bold"/>
              </a:rPr>
              <a:t>February</a:t>
            </a:r>
          </a:p>
          <a:p>
            <a:pPr algn="l">
              <a:lnSpc>
                <a:spcPts val="6035"/>
              </a:lnSpc>
            </a:pPr>
          </a:p>
          <a:p>
            <a:pPr algn="l" marL="896211" indent="-448106" lvl="1">
              <a:lnSpc>
                <a:spcPts val="5811"/>
              </a:lnSpc>
              <a:buAutoNum type="arabicPeriod" startAt="1"/>
            </a:pPr>
            <a:r>
              <a:rPr lang="en-US" b="true" sz="4151">
                <a:solidFill>
                  <a:srgbClr val="000000"/>
                </a:solidFill>
                <a:latin typeface="Arimo Bold"/>
                <a:ea typeface="Arimo Bold"/>
                <a:cs typeface="Arimo Bold"/>
                <a:sym typeface="Arimo Bold"/>
              </a:rPr>
              <a:t>Friendship Heart Exchange: </a:t>
            </a:r>
          </a:p>
          <a:p>
            <a:pPr algn="just" marL="896211" indent="-448106" lvl="1">
              <a:lnSpc>
                <a:spcPts val="5811"/>
              </a:lnSpc>
              <a:buFont typeface="Arial"/>
              <a:buChar char="•"/>
            </a:pPr>
            <a:r>
              <a:rPr lang="en-US" sz="4151">
                <a:solidFill>
                  <a:srgbClr val="000000"/>
                </a:solidFill>
                <a:latin typeface="Arimo"/>
                <a:ea typeface="Arimo"/>
                <a:cs typeface="Arimo"/>
                <a:sym typeface="Arimo"/>
              </a:rPr>
              <a:t>Students create he</a:t>
            </a:r>
            <a:r>
              <a:rPr lang="en-US" sz="4151">
                <a:solidFill>
                  <a:srgbClr val="000000"/>
                </a:solidFill>
                <a:latin typeface="Arimo"/>
                <a:ea typeface="Arimo"/>
                <a:cs typeface="Arimo"/>
                <a:sym typeface="Arimo"/>
              </a:rPr>
              <a:t>art-themed postcards or "Kindness Cards" for Valentine's Day. Focus: Messages about friendship, kindness, and partnership ("You are kind!", "B</a:t>
            </a:r>
            <a:r>
              <a:rPr lang="en-US" sz="4151">
                <a:solidFill>
                  <a:srgbClr val="000000"/>
                </a:solidFill>
                <a:latin typeface="Arimo"/>
                <a:ea typeface="Arimo"/>
                <a:cs typeface="Arimo"/>
                <a:sym typeface="Arimo"/>
              </a:rPr>
              <a:t>e my friend!"). </a:t>
            </a:r>
          </a:p>
          <a:p>
            <a:pPr algn="l">
              <a:lnSpc>
                <a:spcPts val="8975"/>
              </a:lnSpc>
            </a:pPr>
          </a:p>
        </p:txBody>
      </p:sp>
    </p:spTree>
  </p:cSld>
  <p:clrMapOvr>
    <a:masterClrMapping/>
  </p:clrMapOvr>
</p:sld>
</file>

<file path=ppt/slides/slide8.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14300"/>
            <a:ext cx="17976184" cy="7949519"/>
          </a:xfrm>
          <a:prstGeom prst="rect">
            <a:avLst/>
          </a:prstGeom>
        </p:spPr>
        <p:txBody>
          <a:bodyPr anchor="t" rtlCol="false" tIns="0" lIns="0" bIns="0" rIns="0">
            <a:spAutoFit/>
          </a:bodyPr>
          <a:lstStyle/>
          <a:p>
            <a:pPr algn="ctr">
              <a:lnSpc>
                <a:spcPts val="6849"/>
              </a:lnSpc>
            </a:pPr>
            <a:r>
              <a:rPr lang="en-US" sz="4892" b="true">
                <a:solidFill>
                  <a:srgbClr val="000000"/>
                </a:solidFill>
                <a:latin typeface="Arimo Bold"/>
                <a:ea typeface="Arimo Bold"/>
                <a:cs typeface="Arimo Bold"/>
                <a:sym typeface="Arimo Bold"/>
              </a:rPr>
              <a:t>Activities</a:t>
            </a:r>
          </a:p>
          <a:p>
            <a:pPr algn="ctr">
              <a:lnSpc>
                <a:spcPts val="6849"/>
              </a:lnSpc>
            </a:pPr>
            <a:r>
              <a:rPr lang="en-US" sz="4892" b="true">
                <a:solidFill>
                  <a:srgbClr val="000000"/>
                </a:solidFill>
                <a:latin typeface="Arimo Bold"/>
                <a:ea typeface="Arimo Bold"/>
                <a:cs typeface="Arimo Bold"/>
                <a:sym typeface="Arimo Bold"/>
              </a:rPr>
              <a:t>April</a:t>
            </a:r>
          </a:p>
          <a:p>
            <a:pPr algn="l">
              <a:lnSpc>
                <a:spcPts val="6175"/>
              </a:lnSpc>
            </a:pPr>
          </a:p>
          <a:p>
            <a:pPr algn="l">
              <a:lnSpc>
                <a:spcPts val="6175"/>
              </a:lnSpc>
            </a:pPr>
            <a:r>
              <a:rPr lang="en-US" sz="4411" b="true">
                <a:solidFill>
                  <a:srgbClr val="000000"/>
                </a:solidFill>
                <a:latin typeface="Arimo Bold"/>
                <a:ea typeface="Arimo Bold"/>
                <a:cs typeface="Arimo Bold"/>
                <a:sym typeface="Arimo Bold"/>
              </a:rPr>
              <a:t>4</a:t>
            </a:r>
            <a:r>
              <a:rPr lang="en-US" sz="4411" b="true">
                <a:solidFill>
                  <a:srgbClr val="000000"/>
                </a:solidFill>
                <a:latin typeface="Arimo Bold"/>
                <a:ea typeface="Arimo Bold"/>
                <a:cs typeface="Arimo Bold"/>
                <a:sym typeface="Arimo Bold"/>
              </a:rPr>
              <a:t>.  Easter Postcard Exchange: </a:t>
            </a:r>
          </a:p>
          <a:p>
            <a:pPr algn="l" marL="952410" indent="-476205" lvl="1">
              <a:lnSpc>
                <a:spcPts val="6175"/>
              </a:lnSpc>
              <a:buFont typeface="Arial"/>
              <a:buChar char="•"/>
            </a:pPr>
            <a:r>
              <a:rPr lang="en-US" sz="4411">
                <a:solidFill>
                  <a:srgbClr val="000000"/>
                </a:solidFill>
                <a:latin typeface="Arimo"/>
                <a:ea typeface="Arimo"/>
                <a:cs typeface="Arimo"/>
                <a:sym typeface="Arimo"/>
              </a:rPr>
              <a:t>Students draw and write about a common Easter or Spring celebration symbol from their region (e.g., eggs, flowers, specific foods). Focus: Simple descriptions and wishes ("Hello Spring!", "Happy Easter!").</a:t>
            </a:r>
          </a:p>
          <a:p>
            <a:pPr algn="l">
              <a:lnSpc>
                <a:spcPts val="5951"/>
              </a:lnSpc>
            </a:pPr>
            <a:r>
              <a:rPr lang="en-US" sz="4251">
                <a:solidFill>
                  <a:srgbClr val="000000"/>
                </a:solidFill>
                <a:latin typeface="Arimo"/>
                <a:ea typeface="Arimo"/>
                <a:cs typeface="Arimo"/>
                <a:sym typeface="Arimo"/>
              </a:rPr>
              <a:t>.</a:t>
            </a:r>
          </a:p>
          <a:p>
            <a:pPr algn="l">
              <a:lnSpc>
                <a:spcPts val="6175"/>
              </a:lnSpc>
            </a:pPr>
          </a:p>
        </p:txBody>
      </p:sp>
    </p:spTree>
  </p:cSld>
  <p:clrMapOvr>
    <a:masterClrMapping/>
  </p:clrMapOvr>
</p:sld>
</file>

<file path=ppt/slides/slide9.xml><?xml version="1.0" encoding="utf-8"?>
<p:sld xmlns:p="http://schemas.openxmlformats.org/presentationml/2006/main" xmlns:a="http://schemas.openxmlformats.org/drawingml/2006/main">
  <p:cSld>
    <p:bg>
      <p:bgPr>
        <a:gradFill rotWithShape="true">
          <a:gsLst>
            <a:gs pos="0">
              <a:srgbClr val="FFDE59">
                <a:alpha val="100000"/>
              </a:srgbClr>
            </a:gs>
            <a:gs pos="100000">
              <a:srgbClr val="FF914D">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55908" y="-114300"/>
            <a:ext cx="17976184" cy="2510744"/>
          </a:xfrm>
          <a:prstGeom prst="rect">
            <a:avLst/>
          </a:prstGeom>
        </p:spPr>
        <p:txBody>
          <a:bodyPr anchor="t" rtlCol="false" tIns="0" lIns="0" bIns="0" rIns="0">
            <a:spAutoFit/>
          </a:bodyPr>
          <a:lstStyle/>
          <a:p>
            <a:pPr algn="ctr">
              <a:lnSpc>
                <a:spcPts val="6849"/>
              </a:lnSpc>
            </a:pPr>
            <a:r>
              <a:rPr lang="en-US" sz="4892" b="true">
                <a:solidFill>
                  <a:srgbClr val="000000"/>
                </a:solidFill>
                <a:latin typeface="Arimo Bold"/>
                <a:ea typeface="Arimo Bold"/>
                <a:cs typeface="Arimo Bold"/>
                <a:sym typeface="Arimo Bold"/>
              </a:rPr>
              <a:t>Activities</a:t>
            </a:r>
          </a:p>
          <a:p>
            <a:pPr algn="ctr">
              <a:lnSpc>
                <a:spcPts val="6849"/>
              </a:lnSpc>
            </a:pPr>
            <a:r>
              <a:rPr lang="en-US" sz="4892" b="true">
                <a:solidFill>
                  <a:srgbClr val="000000"/>
                </a:solidFill>
                <a:latin typeface="Arimo Bold"/>
                <a:ea typeface="Arimo Bold"/>
                <a:cs typeface="Arimo Bold"/>
                <a:sym typeface="Arimo Bold"/>
              </a:rPr>
              <a:t>May</a:t>
            </a:r>
          </a:p>
          <a:p>
            <a:pPr algn="l">
              <a:lnSpc>
                <a:spcPts val="6175"/>
              </a:lnSpc>
            </a:pPr>
          </a:p>
        </p:txBody>
      </p:sp>
      <p:sp>
        <p:nvSpPr>
          <p:cNvPr name="TextBox 3" id="3"/>
          <p:cNvSpPr txBox="true"/>
          <p:nvPr/>
        </p:nvSpPr>
        <p:spPr>
          <a:xfrm rot="0">
            <a:off x="155908" y="2282144"/>
            <a:ext cx="17976184" cy="5190687"/>
          </a:xfrm>
          <a:prstGeom prst="rect">
            <a:avLst/>
          </a:prstGeom>
        </p:spPr>
        <p:txBody>
          <a:bodyPr anchor="t" rtlCol="false" tIns="0" lIns="0" bIns="0" rIns="0">
            <a:spAutoFit/>
          </a:bodyPr>
          <a:lstStyle/>
          <a:p>
            <a:pPr algn="just">
              <a:lnSpc>
                <a:spcPts val="6849"/>
              </a:lnSpc>
              <a:spcBef>
                <a:spcPct val="0"/>
              </a:spcBef>
            </a:pPr>
            <a:r>
              <a:rPr lang="en-US" b="true" sz="4892">
                <a:solidFill>
                  <a:srgbClr val="000000"/>
                </a:solidFill>
                <a:latin typeface="Arimo Bold"/>
                <a:ea typeface="Arimo Bold"/>
                <a:cs typeface="Arimo Bold"/>
                <a:sym typeface="Arimo Bold"/>
              </a:rPr>
              <a:t>5. Celebrating Europe Day: </a:t>
            </a:r>
          </a:p>
          <a:p>
            <a:pPr algn="just" marL="1056238" indent="-528119" lvl="1">
              <a:lnSpc>
                <a:spcPts val="6849"/>
              </a:lnSpc>
              <a:buFont typeface="Arial"/>
              <a:buChar char="•"/>
            </a:pPr>
            <a:r>
              <a:rPr lang="en-US" sz="4892">
                <a:solidFill>
                  <a:srgbClr val="000000"/>
                </a:solidFill>
                <a:latin typeface="Arimo"/>
                <a:ea typeface="Arimo"/>
                <a:cs typeface="Arimo"/>
                <a:sym typeface="Arimo"/>
              </a:rPr>
              <a:t>Students learn about Europe Day and what it means (peace and unity). They create a collaborative digital poster or postcard representing what Europe means to them (e.g., drawing flags, monuments, or friendly figures). Focus: Unity, Cooperation, European identity.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DAG5uuu2OV4</dc:identifier>
  <dcterms:modified xsi:type="dcterms:W3CDTF">2011-08-01T06:04:30Z</dcterms:modified>
  <cp:revision>1</cp:revision>
  <dc:title>eTwinning Project: Wishing You Well</dc:title>
</cp:coreProperties>
</file>