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ITC Souvenir Bold" charset="1" panose="0208090505070A020204"/>
      <p:regular r:id="rId18"/>
    </p:embeddedFont>
    <p:embeddedFont>
      <p:font typeface="Arimo Bold" charset="1" panose="020B0704020202020204"/>
      <p:regular r:id="rId19"/>
    </p:embeddedFont>
    <p:embeddedFont>
      <p:font typeface="Arimo" charset="1" panose="020B0604020202020204"/>
      <p:regular r:id="rId20"/>
    </p:embeddedFont>
    <p:embeddedFont>
      <p:font typeface="Arimo Italics" charset="1" panose="020B060402020209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5250463" y="670823"/>
            <a:ext cx="8667440" cy="8456873"/>
          </a:xfrm>
          <a:custGeom>
            <a:avLst/>
            <a:gdLst/>
            <a:ahLst/>
            <a:cxnLst/>
            <a:rect r="r" b="b" t="t" l="l"/>
            <a:pathLst>
              <a:path h="8456873" w="8667440">
                <a:moveTo>
                  <a:pt x="0" y="0"/>
                </a:moveTo>
                <a:lnTo>
                  <a:pt x="8667440" y="0"/>
                </a:lnTo>
                <a:lnTo>
                  <a:pt x="8667440" y="8456873"/>
                </a:lnTo>
                <a:lnTo>
                  <a:pt x="0" y="8456873"/>
                </a:lnTo>
                <a:lnTo>
                  <a:pt x="0" y="0"/>
                </a:lnTo>
                <a:close/>
              </a:path>
            </a:pathLst>
          </a:custGeom>
          <a:blipFill>
            <a:blip r:embed="rId2"/>
            <a:stretch>
              <a:fillRect l="0" t="-3394" r="0" b="0"/>
            </a:stretch>
          </a:blipFill>
        </p:spPr>
      </p:sp>
      <p:sp>
        <p:nvSpPr>
          <p:cNvPr name="Freeform 3" id="3"/>
          <p:cNvSpPr/>
          <p:nvPr/>
        </p:nvSpPr>
        <p:spPr>
          <a:xfrm flipH="false" flipV="false" rot="0">
            <a:off x="1028700" y="383746"/>
            <a:ext cx="3042582" cy="1768370"/>
          </a:xfrm>
          <a:custGeom>
            <a:avLst/>
            <a:gdLst/>
            <a:ahLst/>
            <a:cxnLst/>
            <a:rect r="r" b="b" t="t" l="l"/>
            <a:pathLst>
              <a:path h="1768370" w="3042582">
                <a:moveTo>
                  <a:pt x="0" y="0"/>
                </a:moveTo>
                <a:lnTo>
                  <a:pt x="3042582" y="0"/>
                </a:lnTo>
                <a:lnTo>
                  <a:pt x="3042582" y="1768370"/>
                </a:lnTo>
                <a:lnTo>
                  <a:pt x="0" y="1768370"/>
                </a:lnTo>
                <a:lnTo>
                  <a:pt x="0" y="0"/>
                </a:lnTo>
                <a:close/>
              </a:path>
            </a:pathLst>
          </a:custGeom>
          <a:blipFill>
            <a:blip r:embed="rId3"/>
            <a:stretch>
              <a:fillRect l="0" t="0" r="0" b="-32402"/>
            </a:stretch>
          </a:blipFill>
        </p:spPr>
      </p:sp>
      <p:sp>
        <p:nvSpPr>
          <p:cNvPr name="TextBox 4" id="4"/>
          <p:cNvSpPr txBox="true"/>
          <p:nvPr/>
        </p:nvSpPr>
        <p:spPr>
          <a:xfrm rot="0">
            <a:off x="2192704" y="5184768"/>
            <a:ext cx="14782959" cy="5293201"/>
          </a:xfrm>
          <a:prstGeom prst="rect">
            <a:avLst/>
          </a:prstGeom>
        </p:spPr>
        <p:txBody>
          <a:bodyPr anchor="t" rtlCol="false" tIns="0" lIns="0" bIns="0" rIns="0">
            <a:spAutoFit/>
          </a:bodyPr>
          <a:lstStyle/>
          <a:p>
            <a:pPr algn="ctr">
              <a:lnSpc>
                <a:spcPts val="12880"/>
              </a:lnSpc>
            </a:pPr>
            <a:r>
              <a:rPr lang="en-US" b="true" sz="9200">
                <a:solidFill>
                  <a:srgbClr val="120D99"/>
                </a:solidFill>
                <a:latin typeface="ITC Souvenir Bold"/>
                <a:ea typeface="ITC Souvenir Bold"/>
                <a:cs typeface="ITC Souvenir Bold"/>
                <a:sym typeface="ITC Souvenir Bold"/>
              </a:rPr>
              <a:t>Little Citizens of the world</a:t>
            </a:r>
          </a:p>
        </p:txBody>
      </p:sp>
    </p:spTree>
  </p:cSld>
  <p:clrMapOvr>
    <a:masterClrMapping/>
  </p:clrMapOvr>
</p:sld>
</file>

<file path=ppt/slides/slide10.xml><?xml version="1.0" encoding="utf-8"?>
<p:sld xmlns:p="http://schemas.openxmlformats.org/presentationml/2006/main" xmlns:a="http://schemas.openxmlformats.org/drawingml/2006/main">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028700" y="914400"/>
            <a:ext cx="17976184" cy="6818080"/>
          </a:xfrm>
          <a:prstGeom prst="rect">
            <a:avLst/>
          </a:prstGeom>
        </p:spPr>
        <p:txBody>
          <a:bodyPr anchor="t" rtlCol="false" tIns="0" lIns="0" bIns="0" rIns="0">
            <a:spAutoFit/>
          </a:bodyPr>
          <a:lstStyle/>
          <a:p>
            <a:pPr algn="ctr">
              <a:lnSpc>
                <a:spcPts val="6849"/>
              </a:lnSpc>
            </a:pPr>
            <a:r>
              <a:rPr lang="en-US" sz="4892" b="true">
                <a:solidFill>
                  <a:srgbClr val="000000"/>
                </a:solidFill>
                <a:latin typeface="Arimo Bold"/>
                <a:ea typeface="Arimo Bold"/>
                <a:cs typeface="Arimo Bold"/>
                <a:sym typeface="Arimo Bold"/>
              </a:rPr>
              <a:t>T</a:t>
            </a:r>
            <a:r>
              <a:rPr lang="en-US" sz="4892" b="true">
                <a:solidFill>
                  <a:srgbClr val="000000"/>
                </a:solidFill>
                <a:latin typeface="Arimo Bold"/>
                <a:ea typeface="Arimo Bold"/>
                <a:cs typeface="Arimo Bold"/>
                <a:sym typeface="Arimo Bold"/>
              </a:rPr>
              <a:t>ools </a:t>
            </a:r>
            <a:r>
              <a:rPr lang="en-US" sz="4892" b="true">
                <a:solidFill>
                  <a:srgbClr val="000000"/>
                </a:solidFill>
                <a:latin typeface="Arimo Bold"/>
                <a:ea typeface="Arimo Bold"/>
                <a:cs typeface="Arimo Bold"/>
                <a:sym typeface="Arimo Bold"/>
              </a:rPr>
              <a:t>and Platforms</a:t>
            </a:r>
          </a:p>
          <a:p>
            <a:pPr algn="ctr">
              <a:lnSpc>
                <a:spcPts val="6849"/>
              </a:lnSpc>
            </a:pPr>
          </a:p>
          <a:p>
            <a:pPr algn="l" marL="1056238" indent="-528119" lvl="1">
              <a:lnSpc>
                <a:spcPts val="6849"/>
              </a:lnSpc>
              <a:buFont typeface="Arial"/>
              <a:buChar char="•"/>
            </a:pPr>
            <a:r>
              <a:rPr lang="en-US" b="true" sz="4892">
                <a:solidFill>
                  <a:srgbClr val="000000"/>
                </a:solidFill>
                <a:latin typeface="Arimo Bold"/>
                <a:ea typeface="Arimo Bold"/>
                <a:cs typeface="Arimo Bold"/>
                <a:sym typeface="Arimo Bold"/>
              </a:rPr>
              <a:t>eTwinning Twin</a:t>
            </a:r>
            <a:r>
              <a:rPr lang="en-US" b="true" sz="4892">
                <a:solidFill>
                  <a:srgbClr val="000000"/>
                </a:solidFill>
                <a:latin typeface="Arimo Bold"/>
                <a:ea typeface="Arimo Bold"/>
                <a:cs typeface="Arimo Bold"/>
                <a:sym typeface="Arimo Bold"/>
              </a:rPr>
              <a:t>Space</a:t>
            </a:r>
          </a:p>
          <a:p>
            <a:pPr algn="l" marL="1056238" indent="-528119" lvl="1">
              <a:lnSpc>
                <a:spcPts val="6849"/>
              </a:lnSpc>
              <a:buFont typeface="Arial"/>
              <a:buChar char="•"/>
            </a:pPr>
            <a:r>
              <a:rPr lang="en-US" b="true" sz="4892">
                <a:solidFill>
                  <a:srgbClr val="000000"/>
                </a:solidFill>
                <a:latin typeface="Arimo Bold"/>
                <a:ea typeface="Arimo Bold"/>
                <a:cs typeface="Arimo Bold"/>
                <a:sym typeface="Arimo Bold"/>
              </a:rPr>
              <a:t>C</a:t>
            </a:r>
            <a:r>
              <a:rPr lang="en-US" b="true" sz="4892">
                <a:solidFill>
                  <a:srgbClr val="000000"/>
                </a:solidFill>
                <a:latin typeface="Arimo Bold"/>
                <a:ea typeface="Arimo Bold"/>
                <a:cs typeface="Arimo Bold"/>
                <a:sym typeface="Arimo Bold"/>
              </a:rPr>
              <a:t>anva fo</a:t>
            </a:r>
            <a:r>
              <a:rPr lang="en-US" b="true" sz="4892">
                <a:solidFill>
                  <a:srgbClr val="000000"/>
                </a:solidFill>
                <a:latin typeface="Arimo Bold"/>
                <a:ea typeface="Arimo Bold"/>
                <a:cs typeface="Arimo Bold"/>
                <a:sym typeface="Arimo Bold"/>
              </a:rPr>
              <a:t>r collaborative design</a:t>
            </a:r>
          </a:p>
          <a:p>
            <a:pPr algn="l" marL="1056238" indent="-528119" lvl="1">
              <a:lnSpc>
                <a:spcPts val="6849"/>
              </a:lnSpc>
              <a:buFont typeface="Arial"/>
              <a:buChar char="•"/>
            </a:pPr>
            <a:r>
              <a:rPr lang="en-US" b="true" sz="4892">
                <a:solidFill>
                  <a:srgbClr val="000000"/>
                </a:solidFill>
                <a:latin typeface="Arimo Bold"/>
                <a:ea typeface="Arimo Bold"/>
                <a:cs typeface="Arimo Bold"/>
                <a:sym typeface="Arimo Bold"/>
              </a:rPr>
              <a:t>Pad</a:t>
            </a:r>
            <a:r>
              <a:rPr lang="en-US" b="true" sz="4892">
                <a:solidFill>
                  <a:srgbClr val="000000"/>
                </a:solidFill>
                <a:latin typeface="Arimo Bold"/>
                <a:ea typeface="Arimo Bold"/>
                <a:cs typeface="Arimo Bold"/>
                <a:sym typeface="Arimo Bold"/>
              </a:rPr>
              <a:t>let for</a:t>
            </a:r>
            <a:r>
              <a:rPr lang="en-US" b="true" sz="4892">
                <a:solidFill>
                  <a:srgbClr val="000000"/>
                </a:solidFill>
                <a:latin typeface="Arimo Bold"/>
                <a:ea typeface="Arimo Bold"/>
                <a:cs typeface="Arimo Bold"/>
                <a:sym typeface="Arimo Bold"/>
              </a:rPr>
              <a:t> sharing ideas and photos</a:t>
            </a:r>
          </a:p>
          <a:p>
            <a:pPr algn="l" marL="1056238" indent="-528119" lvl="1">
              <a:lnSpc>
                <a:spcPts val="6849"/>
              </a:lnSpc>
              <a:buFont typeface="Arial"/>
              <a:buChar char="•"/>
            </a:pPr>
            <a:r>
              <a:rPr lang="en-US" b="true" sz="4892">
                <a:solidFill>
                  <a:srgbClr val="000000"/>
                </a:solidFill>
                <a:latin typeface="Arimo Bold"/>
                <a:ea typeface="Arimo Bold"/>
                <a:cs typeface="Arimo Bold"/>
                <a:sym typeface="Arimo Bold"/>
              </a:rPr>
              <a:t>Google Slides or PowerPoint for pres</a:t>
            </a:r>
            <a:r>
              <a:rPr lang="en-US" b="true" sz="4892">
                <a:solidFill>
                  <a:srgbClr val="000000"/>
                </a:solidFill>
                <a:latin typeface="Arimo Bold"/>
                <a:ea typeface="Arimo Bold"/>
                <a:cs typeface="Arimo Bold"/>
                <a:sym typeface="Arimo Bold"/>
              </a:rPr>
              <a:t>ent</a:t>
            </a:r>
            <a:r>
              <a:rPr lang="en-US" b="true" sz="4892">
                <a:solidFill>
                  <a:srgbClr val="000000"/>
                </a:solidFill>
                <a:latin typeface="Arimo Bold"/>
                <a:ea typeface="Arimo Bold"/>
                <a:cs typeface="Arimo Bold"/>
                <a:sym typeface="Arimo Bold"/>
              </a:rPr>
              <a:t>a</a:t>
            </a:r>
            <a:r>
              <a:rPr lang="en-US" b="true" sz="4892">
                <a:solidFill>
                  <a:srgbClr val="000000"/>
                </a:solidFill>
                <a:latin typeface="Arimo Bold"/>
                <a:ea typeface="Arimo Bold"/>
                <a:cs typeface="Arimo Bold"/>
                <a:sym typeface="Arimo Bold"/>
              </a:rPr>
              <a:t>tions</a:t>
            </a:r>
          </a:p>
          <a:p>
            <a:pPr algn="l" marL="1056238" indent="-528119" lvl="1">
              <a:lnSpc>
                <a:spcPts val="6849"/>
              </a:lnSpc>
              <a:buFont typeface="Arial"/>
              <a:buChar char="•"/>
            </a:pPr>
            <a:r>
              <a:rPr lang="en-US" b="true" sz="4892">
                <a:solidFill>
                  <a:srgbClr val="000000"/>
                </a:solidFill>
                <a:latin typeface="Arimo Bold"/>
                <a:ea typeface="Arimo Bold"/>
                <a:cs typeface="Arimo Bold"/>
                <a:sym typeface="Arimo Bold"/>
              </a:rPr>
              <a:t>Video tools for introductions</a:t>
            </a:r>
          </a:p>
          <a:p>
            <a:pPr algn="l">
              <a:lnSpc>
                <a:spcPts val="5951"/>
              </a:lnSpc>
            </a:pPr>
          </a:p>
        </p:txBody>
      </p:sp>
    </p:spTree>
  </p:cSld>
  <p:clrMapOvr>
    <a:masterClrMapping/>
  </p:clrMapOvr>
</p:sld>
</file>

<file path=ppt/slides/slide11.xml><?xml version="1.0" encoding="utf-8"?>
<p:sld xmlns:p="http://schemas.openxmlformats.org/presentationml/2006/main" xmlns:a="http://schemas.openxmlformats.org/drawingml/2006/main">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165860" y="503396"/>
            <a:ext cx="15544800" cy="8331838"/>
          </a:xfrm>
          <a:prstGeom prst="rect">
            <a:avLst/>
          </a:prstGeom>
        </p:spPr>
        <p:txBody>
          <a:bodyPr anchor="t" rtlCol="false" tIns="0" lIns="0" bIns="0" rIns="0">
            <a:spAutoFit/>
          </a:bodyPr>
          <a:lstStyle/>
          <a:p>
            <a:pPr algn="ctr">
              <a:lnSpc>
                <a:spcPts val="8959"/>
              </a:lnSpc>
            </a:pPr>
            <a:r>
              <a:rPr lang="en-US" sz="6399" b="true">
                <a:solidFill>
                  <a:srgbClr val="000000"/>
                </a:solidFill>
                <a:latin typeface="Arimo Bold"/>
                <a:ea typeface="Arimo Bold"/>
                <a:cs typeface="Arimo Bold"/>
                <a:sym typeface="Arimo Bold"/>
              </a:rPr>
              <a:t>Expected Outcomes</a:t>
            </a:r>
          </a:p>
          <a:p>
            <a:pPr algn="l" marL="1252195" indent="-626098" lvl="1">
              <a:lnSpc>
                <a:spcPts val="8119"/>
              </a:lnSpc>
              <a:buFont typeface="Arial"/>
              <a:buChar char="•"/>
            </a:pPr>
            <a:r>
              <a:rPr lang="en-US" sz="5799">
                <a:solidFill>
                  <a:srgbClr val="000000"/>
                </a:solidFill>
                <a:latin typeface="Arimo"/>
                <a:ea typeface="Arimo"/>
                <a:cs typeface="Arimo"/>
                <a:sym typeface="Arimo"/>
              </a:rPr>
              <a:t>Increased awareness of citizenship and community values.</a:t>
            </a:r>
          </a:p>
          <a:p>
            <a:pPr algn="l" marL="1252195" indent="-626098" lvl="1">
              <a:lnSpc>
                <a:spcPts val="8119"/>
              </a:lnSpc>
              <a:buFont typeface="Arial"/>
              <a:buChar char="•"/>
            </a:pPr>
            <a:r>
              <a:rPr lang="en-US" sz="5799">
                <a:solidFill>
                  <a:srgbClr val="000000"/>
                </a:solidFill>
                <a:latin typeface="Arimo"/>
                <a:ea typeface="Arimo"/>
                <a:cs typeface="Arimo"/>
                <a:sym typeface="Arimo"/>
              </a:rPr>
              <a:t>Improved social and communication skills.</a:t>
            </a:r>
          </a:p>
          <a:p>
            <a:pPr algn="l" marL="1252195" indent="-626098" lvl="1">
              <a:lnSpc>
                <a:spcPts val="8119"/>
              </a:lnSpc>
              <a:buFont typeface="Arial"/>
              <a:buChar char="•"/>
            </a:pPr>
            <a:r>
              <a:rPr lang="en-US" sz="5799">
                <a:solidFill>
                  <a:srgbClr val="000000"/>
                </a:solidFill>
                <a:latin typeface="Arimo"/>
                <a:ea typeface="Arimo"/>
                <a:cs typeface="Arimo"/>
                <a:sym typeface="Arimo"/>
              </a:rPr>
              <a:t>Enhanced creativity and digital collaboration.</a:t>
            </a:r>
          </a:p>
          <a:p>
            <a:pPr algn="l" marL="1252195" indent="-626098" lvl="1">
              <a:lnSpc>
                <a:spcPts val="8119"/>
              </a:lnSpc>
              <a:buFont typeface="Arial"/>
              <a:buChar char="•"/>
            </a:pPr>
            <a:r>
              <a:rPr lang="en-US" sz="5799">
                <a:solidFill>
                  <a:srgbClr val="000000"/>
                </a:solidFill>
                <a:latin typeface="Arimo"/>
                <a:ea typeface="Arimo"/>
                <a:cs typeface="Arimo"/>
                <a:sym typeface="Arimo"/>
              </a:rPr>
              <a:t>Strengthened European identity and intercultural understanding.</a:t>
            </a:r>
          </a:p>
        </p:txBody>
      </p:sp>
    </p:spTree>
  </p:cSld>
  <p:clrMapOvr>
    <a:masterClrMapping/>
  </p:clrMapOvr>
</p:sld>
</file>

<file path=ppt/slides/slide12.xml><?xml version="1.0" encoding="utf-8"?>
<p:sld xmlns:p="http://schemas.openxmlformats.org/presentationml/2006/main" xmlns:a="http://schemas.openxmlformats.org/drawingml/2006/main">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165860" y="503396"/>
            <a:ext cx="15544800" cy="7638418"/>
          </a:xfrm>
          <a:prstGeom prst="rect">
            <a:avLst/>
          </a:prstGeom>
        </p:spPr>
        <p:txBody>
          <a:bodyPr anchor="t" rtlCol="false" tIns="0" lIns="0" bIns="0" rIns="0">
            <a:spAutoFit/>
          </a:bodyPr>
          <a:lstStyle/>
          <a:p>
            <a:pPr algn="ctr">
              <a:lnSpc>
                <a:spcPts val="9379"/>
              </a:lnSpc>
            </a:pPr>
            <a:r>
              <a:rPr lang="en-US" sz="6699" b="true">
                <a:solidFill>
                  <a:srgbClr val="000000"/>
                </a:solidFill>
                <a:latin typeface="Arimo Bold"/>
                <a:ea typeface="Arimo Bold"/>
                <a:cs typeface="Arimo Bold"/>
                <a:sym typeface="Arimo Bold"/>
              </a:rPr>
              <a:t>Dissemination</a:t>
            </a:r>
          </a:p>
          <a:p>
            <a:pPr algn="l" marL="1316964" indent="-658482" lvl="1">
              <a:lnSpc>
                <a:spcPts val="8539"/>
              </a:lnSpc>
              <a:buFont typeface="Arial"/>
              <a:buChar char="•"/>
            </a:pPr>
            <a:r>
              <a:rPr lang="en-US" sz="6099">
                <a:solidFill>
                  <a:srgbClr val="000000"/>
                </a:solidFill>
                <a:latin typeface="Arimo"/>
                <a:ea typeface="Arimo"/>
                <a:cs typeface="Arimo"/>
                <a:sym typeface="Arimo"/>
              </a:rPr>
              <a:t>Display project outcomes on school websites and local events.</a:t>
            </a:r>
          </a:p>
          <a:p>
            <a:pPr algn="l" marL="1316964" indent="-658482" lvl="1">
              <a:lnSpc>
                <a:spcPts val="8539"/>
              </a:lnSpc>
              <a:buFont typeface="Arial"/>
              <a:buChar char="•"/>
            </a:pPr>
            <a:r>
              <a:rPr lang="en-US" sz="6099">
                <a:solidFill>
                  <a:srgbClr val="000000"/>
                </a:solidFill>
                <a:latin typeface="Arimo"/>
                <a:ea typeface="Arimo"/>
                <a:cs typeface="Arimo"/>
                <a:sym typeface="Arimo"/>
              </a:rPr>
              <a:t>Share the final digital book with families and the school community.</a:t>
            </a:r>
          </a:p>
          <a:p>
            <a:pPr algn="l" marL="1316964" indent="-658482" lvl="1">
              <a:lnSpc>
                <a:spcPts val="8539"/>
              </a:lnSpc>
              <a:buFont typeface="Arial"/>
              <a:buChar char="•"/>
            </a:pPr>
            <a:r>
              <a:rPr lang="en-US" sz="6099">
                <a:solidFill>
                  <a:srgbClr val="000000"/>
                </a:solidFill>
                <a:latin typeface="Arimo"/>
                <a:ea typeface="Arimo"/>
                <a:cs typeface="Arimo"/>
                <a:sym typeface="Arimo"/>
              </a:rPr>
              <a:t>Present the project during eTwinning Day or Europe Day celebrations.</a:t>
            </a:r>
          </a:p>
        </p:txBody>
      </p:sp>
    </p:spTree>
  </p:cSld>
  <p:clrMapOvr>
    <a:masterClrMapping/>
  </p:clrMapOvr>
</p:sld>
</file>

<file path=ppt/slides/slide2.xml><?xml version="1.0" encoding="utf-8"?>
<p:sld xmlns:p="http://schemas.openxmlformats.org/presentationml/2006/main" xmlns:a="http://schemas.openxmlformats.org/drawingml/2006/main">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028700" y="1182427"/>
            <a:ext cx="17259300" cy="8221347"/>
          </a:xfrm>
          <a:prstGeom prst="rect">
            <a:avLst/>
          </a:prstGeom>
        </p:spPr>
        <p:txBody>
          <a:bodyPr anchor="t" rtlCol="false" tIns="0" lIns="0" bIns="0" rIns="0">
            <a:spAutoFit/>
          </a:bodyPr>
          <a:lstStyle/>
          <a:p>
            <a:pPr algn="l">
              <a:lnSpc>
                <a:spcPts val="7699"/>
              </a:lnSpc>
            </a:pPr>
            <a:r>
              <a:rPr lang="en-US" sz="5499" b="true">
                <a:solidFill>
                  <a:srgbClr val="000000"/>
                </a:solidFill>
                <a:latin typeface="Arimo Bold"/>
                <a:ea typeface="Arimo Bold"/>
                <a:cs typeface="Arimo Bold"/>
                <a:sym typeface="Arimo Bold"/>
              </a:rPr>
              <a:t>Age Group</a:t>
            </a:r>
          </a:p>
          <a:p>
            <a:pPr algn="l">
              <a:lnSpc>
                <a:spcPts val="6859"/>
              </a:lnSpc>
            </a:pPr>
            <a:r>
              <a:rPr lang="en-US" sz="4899">
                <a:solidFill>
                  <a:srgbClr val="000000"/>
                </a:solidFill>
                <a:latin typeface="Arimo"/>
                <a:ea typeface="Arimo"/>
                <a:cs typeface="Arimo"/>
                <a:sym typeface="Arimo"/>
              </a:rPr>
              <a:t>6-8 years old (Primary School – First and Second Grade)</a:t>
            </a:r>
          </a:p>
          <a:p>
            <a:pPr algn="l">
              <a:lnSpc>
                <a:spcPts val="7699"/>
              </a:lnSpc>
            </a:pPr>
            <a:r>
              <a:rPr lang="en-US" sz="5499" b="true">
                <a:solidFill>
                  <a:srgbClr val="000000"/>
                </a:solidFill>
                <a:latin typeface="Arimo Bold"/>
                <a:ea typeface="Arimo Bold"/>
                <a:cs typeface="Arimo Bold"/>
                <a:sym typeface="Arimo Bold"/>
              </a:rPr>
              <a:t>Project Duration</a:t>
            </a:r>
          </a:p>
          <a:p>
            <a:pPr algn="l">
              <a:lnSpc>
                <a:spcPts val="6859"/>
              </a:lnSpc>
            </a:pPr>
            <a:r>
              <a:rPr lang="en-US" sz="4899">
                <a:solidFill>
                  <a:srgbClr val="000000"/>
                </a:solidFill>
                <a:latin typeface="Arimo"/>
                <a:ea typeface="Arimo"/>
                <a:cs typeface="Arimo"/>
                <a:sym typeface="Arimo"/>
              </a:rPr>
              <a:t>6 months (December-May)</a:t>
            </a:r>
          </a:p>
          <a:p>
            <a:pPr algn="l">
              <a:lnSpc>
                <a:spcPts val="7699"/>
              </a:lnSpc>
            </a:pPr>
            <a:r>
              <a:rPr lang="en-US" sz="5499" b="true">
                <a:solidFill>
                  <a:srgbClr val="000000"/>
                </a:solidFill>
                <a:latin typeface="Arimo Bold"/>
                <a:ea typeface="Arimo Bold"/>
                <a:cs typeface="Arimo Bold"/>
                <a:sym typeface="Arimo Bold"/>
              </a:rPr>
              <a:t>Partner Countries</a:t>
            </a:r>
          </a:p>
          <a:p>
            <a:pPr algn="l">
              <a:lnSpc>
                <a:spcPts val="6859"/>
              </a:lnSpc>
            </a:pPr>
            <a:r>
              <a:rPr lang="en-US" sz="4899">
                <a:solidFill>
                  <a:srgbClr val="000000"/>
                </a:solidFill>
                <a:latin typeface="Arimo"/>
                <a:ea typeface="Arimo"/>
                <a:cs typeface="Arimo"/>
                <a:sym typeface="Arimo"/>
              </a:rPr>
              <a:t>Italy, Turkey</a:t>
            </a:r>
          </a:p>
          <a:p>
            <a:pPr algn="l">
              <a:lnSpc>
                <a:spcPts val="7699"/>
              </a:lnSpc>
            </a:pPr>
            <a:r>
              <a:rPr lang="en-US" sz="5499" b="true">
                <a:solidFill>
                  <a:srgbClr val="000000"/>
                </a:solidFill>
                <a:latin typeface="Arimo Bold"/>
                <a:ea typeface="Arimo Bold"/>
                <a:cs typeface="Arimo Bold"/>
                <a:sym typeface="Arimo Bold"/>
              </a:rPr>
              <a:t>Language</a:t>
            </a:r>
          </a:p>
          <a:p>
            <a:pPr algn="l">
              <a:lnSpc>
                <a:spcPts val="6859"/>
              </a:lnSpc>
            </a:pPr>
            <a:r>
              <a:rPr lang="en-US" sz="4899">
                <a:solidFill>
                  <a:srgbClr val="000000"/>
                </a:solidFill>
                <a:latin typeface="Arimo"/>
                <a:ea typeface="Arimo"/>
                <a:cs typeface="Arimo"/>
                <a:sym typeface="Arimo"/>
              </a:rPr>
              <a:t>English (basic level, supported by visual materials and native language translations)</a:t>
            </a:r>
          </a:p>
        </p:txBody>
      </p:sp>
    </p:spTree>
  </p:cSld>
  <p:clrMapOvr>
    <a:masterClrMapping/>
  </p:clrMapOvr>
</p:sld>
</file>

<file path=ppt/slides/slide3.xml><?xml version="1.0" encoding="utf-8"?>
<p:sld xmlns:p="http://schemas.openxmlformats.org/presentationml/2006/main" xmlns:a="http://schemas.openxmlformats.org/drawingml/2006/main">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371600" y="895350"/>
            <a:ext cx="15544800" cy="7713348"/>
          </a:xfrm>
          <a:prstGeom prst="rect">
            <a:avLst/>
          </a:prstGeom>
        </p:spPr>
        <p:txBody>
          <a:bodyPr anchor="t" rtlCol="false" tIns="0" lIns="0" bIns="0" rIns="0">
            <a:spAutoFit/>
          </a:bodyPr>
          <a:lstStyle/>
          <a:p>
            <a:pPr algn="just">
              <a:lnSpc>
                <a:spcPts val="8399"/>
              </a:lnSpc>
            </a:pPr>
            <a:r>
              <a:rPr lang="en-US" sz="5999" b="true">
                <a:solidFill>
                  <a:srgbClr val="000000"/>
                </a:solidFill>
                <a:latin typeface="Arimo Bold"/>
                <a:ea typeface="Arimo Bold"/>
                <a:cs typeface="Arimo Bold"/>
                <a:sym typeface="Arimo Bold"/>
              </a:rPr>
              <a:t>                           Overview</a:t>
            </a:r>
          </a:p>
          <a:p>
            <a:pPr algn="just">
              <a:lnSpc>
                <a:spcPts val="7559"/>
              </a:lnSpc>
            </a:pPr>
            <a:r>
              <a:rPr lang="en-US" sz="5399">
                <a:solidFill>
                  <a:srgbClr val="000000"/>
                </a:solidFill>
                <a:latin typeface="Arimo"/>
                <a:ea typeface="Arimo"/>
                <a:cs typeface="Arimo"/>
                <a:sym typeface="Arimo"/>
              </a:rPr>
              <a:t>"Little Citizens of the World" is an eTwinning project designed to introduce young learners to the concept of citizenship through playful, creative, and collaborative activities. The project encourages children to explore values such as respect, kindness, cooperation, and responsibility while discovering cultural diversity across Europe.</a:t>
            </a:r>
          </a:p>
        </p:txBody>
      </p:sp>
    </p:spTree>
  </p:cSld>
  <p:clrMapOvr>
    <a:masterClrMapping/>
  </p:clrMapOvr>
</p:sld>
</file>

<file path=ppt/slides/slide4.xml><?xml version="1.0" encoding="utf-8"?>
<p:sld xmlns:p="http://schemas.openxmlformats.org/presentationml/2006/main" xmlns:a="http://schemas.openxmlformats.org/drawingml/2006/main">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369684" y="1157724"/>
            <a:ext cx="17548631" cy="8769164"/>
          </a:xfrm>
          <a:prstGeom prst="rect">
            <a:avLst/>
          </a:prstGeom>
        </p:spPr>
        <p:txBody>
          <a:bodyPr anchor="t" rtlCol="false" tIns="0" lIns="0" bIns="0" rIns="0">
            <a:spAutoFit/>
          </a:bodyPr>
          <a:lstStyle/>
          <a:p>
            <a:pPr algn="ctr">
              <a:lnSpc>
                <a:spcPts val="8534"/>
              </a:lnSpc>
            </a:pPr>
            <a:r>
              <a:rPr lang="en-US" sz="6095" b="true">
                <a:solidFill>
                  <a:srgbClr val="000000"/>
                </a:solidFill>
                <a:latin typeface="Arimo Bold"/>
                <a:ea typeface="Arimo Bold"/>
                <a:cs typeface="Arimo Bold"/>
                <a:sym typeface="Arimo Bold"/>
              </a:rPr>
              <a:t>Aims</a:t>
            </a:r>
          </a:p>
          <a:p>
            <a:pPr algn="l" marL="1169887" indent="-584944" lvl="1">
              <a:lnSpc>
                <a:spcPts val="7586"/>
              </a:lnSpc>
              <a:buFont typeface="Arial"/>
              <a:buChar char="•"/>
            </a:pPr>
            <a:r>
              <a:rPr lang="en-US" sz="5418">
                <a:solidFill>
                  <a:srgbClr val="000000"/>
                </a:solidFill>
                <a:latin typeface="Arimo"/>
                <a:ea typeface="Arimo"/>
                <a:cs typeface="Arimo"/>
                <a:sym typeface="Arimo"/>
              </a:rPr>
              <a:t>Develop an early understanding of citizenship and community.</a:t>
            </a:r>
          </a:p>
          <a:p>
            <a:pPr algn="l" marL="1169887" indent="-584944" lvl="1">
              <a:lnSpc>
                <a:spcPts val="7586"/>
              </a:lnSpc>
              <a:buFont typeface="Arial"/>
              <a:buChar char="•"/>
            </a:pPr>
            <a:r>
              <a:rPr lang="en-US" sz="5418">
                <a:solidFill>
                  <a:srgbClr val="000000"/>
                </a:solidFill>
                <a:latin typeface="Arimo"/>
                <a:ea typeface="Arimo"/>
                <a:cs typeface="Arimo"/>
                <a:sym typeface="Arimo"/>
              </a:rPr>
              <a:t>Promote respect for diversity and inclusion.</a:t>
            </a:r>
          </a:p>
          <a:p>
            <a:pPr algn="l" marL="1169887" indent="-584944" lvl="1">
              <a:lnSpc>
                <a:spcPts val="7586"/>
              </a:lnSpc>
              <a:buFont typeface="Arial"/>
              <a:buChar char="•"/>
            </a:pPr>
            <a:r>
              <a:rPr lang="en-US" sz="5418">
                <a:solidFill>
                  <a:srgbClr val="000000"/>
                </a:solidFill>
                <a:latin typeface="Arimo"/>
                <a:ea typeface="Arimo"/>
                <a:cs typeface="Arimo"/>
                <a:sym typeface="Arimo"/>
              </a:rPr>
              <a:t>Encourage teamwork and empathy through shared activities.</a:t>
            </a:r>
          </a:p>
          <a:p>
            <a:pPr algn="l" marL="1169887" indent="-584944" lvl="1">
              <a:lnSpc>
                <a:spcPts val="7586"/>
              </a:lnSpc>
              <a:buFont typeface="Arial"/>
              <a:buChar char="•"/>
            </a:pPr>
            <a:r>
              <a:rPr lang="en-US" sz="5418">
                <a:solidFill>
                  <a:srgbClr val="000000"/>
                </a:solidFill>
                <a:latin typeface="Arimo"/>
                <a:ea typeface="Arimo"/>
                <a:cs typeface="Arimo"/>
                <a:sym typeface="Arimo"/>
              </a:rPr>
              <a:t>Foster digital literacy and safe online collaboration.</a:t>
            </a:r>
          </a:p>
          <a:p>
            <a:pPr algn="l" marL="1169887" indent="-584944" lvl="1">
              <a:lnSpc>
                <a:spcPts val="7586"/>
              </a:lnSpc>
              <a:buFont typeface="Arial"/>
              <a:buChar char="•"/>
            </a:pPr>
            <a:r>
              <a:rPr lang="en-US" sz="5418">
                <a:solidFill>
                  <a:srgbClr val="000000"/>
                </a:solidFill>
                <a:latin typeface="Arimo"/>
                <a:ea typeface="Arimo"/>
                <a:cs typeface="Arimo"/>
                <a:sym typeface="Arimo"/>
              </a:rPr>
              <a:t>Strengthen communication skills through art, storytelling, and simple English.</a:t>
            </a:r>
          </a:p>
        </p:txBody>
      </p:sp>
    </p:spTree>
  </p:cSld>
  <p:clrMapOvr>
    <a:masterClrMapping/>
  </p:clrMapOvr>
</p:sld>
</file>

<file path=ppt/slides/slide5.xml><?xml version="1.0" encoding="utf-8"?>
<p:sld xmlns:p="http://schemas.openxmlformats.org/presentationml/2006/main" xmlns:a="http://schemas.openxmlformats.org/drawingml/2006/main">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32075" y="1640618"/>
            <a:ext cx="18023850" cy="6872414"/>
          </a:xfrm>
          <a:prstGeom prst="rect">
            <a:avLst/>
          </a:prstGeom>
        </p:spPr>
        <p:txBody>
          <a:bodyPr anchor="t" rtlCol="false" tIns="0" lIns="0" bIns="0" rIns="0">
            <a:spAutoFit/>
          </a:bodyPr>
          <a:lstStyle/>
          <a:p>
            <a:pPr algn="ctr">
              <a:lnSpc>
                <a:spcPts val="7791"/>
              </a:lnSpc>
            </a:pPr>
            <a:r>
              <a:rPr lang="en-US" sz="5565" b="true">
                <a:solidFill>
                  <a:srgbClr val="000000"/>
                </a:solidFill>
                <a:latin typeface="Arimo Bold"/>
                <a:ea typeface="Arimo Bold"/>
                <a:cs typeface="Arimo Bold"/>
                <a:sym typeface="Arimo Bold"/>
              </a:rPr>
              <a:t>Key Competences</a:t>
            </a:r>
          </a:p>
          <a:p>
            <a:pPr algn="ctr">
              <a:lnSpc>
                <a:spcPts val="7791"/>
              </a:lnSpc>
            </a:pPr>
          </a:p>
          <a:p>
            <a:pPr algn="l" marL="1201590" indent="-600795" lvl="1">
              <a:lnSpc>
                <a:spcPts val="7791"/>
              </a:lnSpc>
              <a:buFont typeface="Arial"/>
              <a:buChar char="•"/>
            </a:pPr>
            <a:r>
              <a:rPr lang="en-US" sz="5565">
                <a:solidFill>
                  <a:srgbClr val="000000"/>
                </a:solidFill>
                <a:latin typeface="Arimo"/>
                <a:ea typeface="Arimo"/>
                <a:cs typeface="Arimo"/>
                <a:sym typeface="Arimo"/>
              </a:rPr>
              <a:t>Citizenship</a:t>
            </a:r>
          </a:p>
          <a:p>
            <a:pPr algn="l" marL="1201590" indent="-600795" lvl="1">
              <a:lnSpc>
                <a:spcPts val="7791"/>
              </a:lnSpc>
              <a:buFont typeface="Arial"/>
              <a:buChar char="•"/>
            </a:pPr>
            <a:r>
              <a:rPr lang="en-US" sz="5565">
                <a:solidFill>
                  <a:srgbClr val="000000"/>
                </a:solidFill>
                <a:latin typeface="Arimo"/>
                <a:ea typeface="Arimo"/>
                <a:cs typeface="Arimo"/>
                <a:sym typeface="Arimo"/>
              </a:rPr>
              <a:t>Cultural awareness and expression</a:t>
            </a:r>
          </a:p>
          <a:p>
            <a:pPr algn="l" marL="1201590" indent="-600795" lvl="1">
              <a:lnSpc>
                <a:spcPts val="7791"/>
              </a:lnSpc>
              <a:buFont typeface="Arial"/>
              <a:buChar char="•"/>
            </a:pPr>
            <a:r>
              <a:rPr lang="en-US" sz="5565">
                <a:solidFill>
                  <a:srgbClr val="000000"/>
                </a:solidFill>
                <a:latin typeface="Arimo"/>
                <a:ea typeface="Arimo"/>
                <a:cs typeface="Arimo"/>
                <a:sym typeface="Arimo"/>
              </a:rPr>
              <a:t>Multilingual</a:t>
            </a:r>
          </a:p>
          <a:p>
            <a:pPr algn="l" marL="1201590" indent="-600795" lvl="1">
              <a:lnSpc>
                <a:spcPts val="7791"/>
              </a:lnSpc>
              <a:buFont typeface="Arial"/>
              <a:buChar char="•"/>
            </a:pPr>
            <a:r>
              <a:rPr lang="en-US" sz="5565">
                <a:solidFill>
                  <a:srgbClr val="000000"/>
                </a:solidFill>
                <a:latin typeface="Arimo"/>
                <a:ea typeface="Arimo"/>
                <a:cs typeface="Arimo"/>
                <a:sym typeface="Arimo"/>
              </a:rPr>
              <a:t>Digital </a:t>
            </a:r>
          </a:p>
          <a:p>
            <a:pPr algn="l" marL="1201590" indent="-600795" lvl="1">
              <a:lnSpc>
                <a:spcPts val="7791"/>
              </a:lnSpc>
              <a:buFont typeface="Arial"/>
              <a:buChar char="•"/>
            </a:pPr>
            <a:r>
              <a:rPr lang="en-US" sz="5565">
                <a:solidFill>
                  <a:srgbClr val="000000"/>
                </a:solidFill>
                <a:latin typeface="Arimo"/>
                <a:ea typeface="Arimo"/>
                <a:cs typeface="Arimo"/>
                <a:sym typeface="Arimo"/>
              </a:rPr>
              <a:t>Personal, social and learning to learn</a:t>
            </a:r>
          </a:p>
        </p:txBody>
      </p:sp>
    </p:spTree>
  </p:cSld>
  <p:clrMapOvr>
    <a:masterClrMapping/>
  </p:clrMapOvr>
</p:sld>
</file>

<file path=ppt/slides/slide6.xml><?xml version="1.0" encoding="utf-8"?>
<p:sld xmlns:p="http://schemas.openxmlformats.org/presentationml/2006/main" xmlns:a="http://schemas.openxmlformats.org/drawingml/2006/main">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55908" y="-114300"/>
            <a:ext cx="17976184" cy="9929449"/>
          </a:xfrm>
          <a:prstGeom prst="rect">
            <a:avLst/>
          </a:prstGeom>
        </p:spPr>
        <p:txBody>
          <a:bodyPr anchor="t" rtlCol="false" tIns="0" lIns="0" bIns="0" rIns="0">
            <a:spAutoFit/>
          </a:bodyPr>
          <a:lstStyle/>
          <a:p>
            <a:pPr algn="ctr">
              <a:lnSpc>
                <a:spcPts val="6709"/>
              </a:lnSpc>
            </a:pPr>
            <a:r>
              <a:rPr lang="en-US" sz="4792" b="true">
                <a:solidFill>
                  <a:srgbClr val="000000"/>
                </a:solidFill>
                <a:latin typeface="Arimo Bold"/>
                <a:ea typeface="Arimo Bold"/>
                <a:cs typeface="Arimo Bold"/>
                <a:sym typeface="Arimo Bold"/>
              </a:rPr>
              <a:t>Activities</a:t>
            </a:r>
          </a:p>
          <a:p>
            <a:pPr algn="ctr">
              <a:lnSpc>
                <a:spcPts val="6709"/>
              </a:lnSpc>
            </a:pPr>
            <a:r>
              <a:rPr lang="en-US" sz="4792" b="true">
                <a:solidFill>
                  <a:srgbClr val="000000"/>
                </a:solidFill>
                <a:latin typeface="Arimo Bold"/>
                <a:ea typeface="Arimo Bold"/>
                <a:cs typeface="Arimo Bold"/>
                <a:sym typeface="Arimo Bold"/>
              </a:rPr>
              <a:t>December</a:t>
            </a:r>
          </a:p>
          <a:p>
            <a:pPr algn="l">
              <a:lnSpc>
                <a:spcPts val="6035"/>
              </a:lnSpc>
            </a:pPr>
            <a:r>
              <a:rPr lang="en-US" sz="4311" b="true">
                <a:solidFill>
                  <a:srgbClr val="000000"/>
                </a:solidFill>
                <a:latin typeface="Arimo Bold"/>
                <a:ea typeface="Arimo Bold"/>
                <a:cs typeface="Arimo Bold"/>
                <a:sym typeface="Arimo Bold"/>
              </a:rPr>
              <a:t>1. Getting to Know Each Other</a:t>
            </a:r>
          </a:p>
          <a:p>
            <a:pPr algn="l" marL="930821" indent="-465411" lvl="1">
              <a:lnSpc>
                <a:spcPts val="6035"/>
              </a:lnSpc>
              <a:buFont typeface="Arial"/>
              <a:buChar char="•"/>
            </a:pPr>
            <a:r>
              <a:rPr lang="en-US" sz="4311">
                <a:solidFill>
                  <a:srgbClr val="000000"/>
                </a:solidFill>
                <a:latin typeface="Arimo"/>
                <a:ea typeface="Arimo"/>
                <a:cs typeface="Arimo"/>
                <a:sym typeface="Arimo"/>
              </a:rPr>
              <a:t>Who am I? Create an ID card for each student</a:t>
            </a:r>
          </a:p>
          <a:p>
            <a:pPr algn="l" marL="896211" indent="-448106" lvl="1">
              <a:lnSpc>
                <a:spcPts val="5811"/>
              </a:lnSpc>
              <a:buFont typeface="Arial"/>
              <a:buChar char="•"/>
            </a:pPr>
            <a:r>
              <a:rPr lang="en-US" sz="4151">
                <a:solidFill>
                  <a:srgbClr val="000000"/>
                </a:solidFill>
                <a:latin typeface="Arimo"/>
                <a:ea typeface="Arimo"/>
                <a:cs typeface="Arimo"/>
                <a:sym typeface="Arimo"/>
              </a:rPr>
              <a:t>Exchange short video introductions of each class.</a:t>
            </a:r>
          </a:p>
          <a:p>
            <a:pPr algn="l" marL="896211" indent="-448106" lvl="1">
              <a:lnSpc>
                <a:spcPts val="5811"/>
              </a:lnSpc>
              <a:buFont typeface="Arial"/>
              <a:buChar char="•"/>
            </a:pPr>
            <a:r>
              <a:rPr lang="en-US" sz="4151">
                <a:solidFill>
                  <a:srgbClr val="000000"/>
                </a:solidFill>
                <a:latin typeface="Arimo"/>
                <a:ea typeface="Arimo"/>
                <a:cs typeface="Arimo"/>
                <a:sym typeface="Arimo"/>
              </a:rPr>
              <a:t>Create a collaborative map showing where each school is located.</a:t>
            </a:r>
          </a:p>
          <a:p>
            <a:pPr algn="l" marL="896211" indent="-448106" lvl="1">
              <a:lnSpc>
                <a:spcPts val="5811"/>
              </a:lnSpc>
              <a:buFont typeface="Arial"/>
              <a:buChar char="•"/>
            </a:pPr>
            <a:r>
              <a:rPr lang="en-US" sz="4151">
                <a:solidFill>
                  <a:srgbClr val="000000"/>
                </a:solidFill>
                <a:latin typeface="Arimo"/>
                <a:ea typeface="Arimo"/>
                <a:cs typeface="Arimo"/>
                <a:sym typeface="Arimo"/>
              </a:rPr>
              <a:t>Draw national flags and share them on the TwinSpace.</a:t>
            </a:r>
          </a:p>
          <a:p>
            <a:pPr algn="l">
              <a:lnSpc>
                <a:spcPts val="6035"/>
              </a:lnSpc>
            </a:pPr>
            <a:r>
              <a:rPr lang="en-US" sz="4311" b="true">
                <a:solidFill>
                  <a:srgbClr val="000000"/>
                </a:solidFill>
                <a:latin typeface="Arimo Bold"/>
                <a:ea typeface="Arimo Bold"/>
                <a:cs typeface="Arimo Bold"/>
                <a:sym typeface="Arimo Bold"/>
              </a:rPr>
              <a:t>2. Our Classroom Rules</a:t>
            </a:r>
          </a:p>
          <a:p>
            <a:pPr algn="l" marL="896211" indent="-448106" lvl="1">
              <a:lnSpc>
                <a:spcPts val="5811"/>
              </a:lnSpc>
              <a:buFont typeface="Arial"/>
              <a:buChar char="•"/>
            </a:pPr>
            <a:r>
              <a:rPr lang="en-US" sz="4151">
                <a:solidFill>
                  <a:srgbClr val="000000"/>
                </a:solidFill>
                <a:latin typeface="Arimo"/>
                <a:ea typeface="Arimo"/>
                <a:cs typeface="Arimo"/>
                <a:sym typeface="Arimo"/>
              </a:rPr>
              <a:t>Discuss what makes a good citizen in the classroom.</a:t>
            </a:r>
          </a:p>
          <a:p>
            <a:pPr algn="l" marL="896211" indent="-448106" lvl="1">
              <a:lnSpc>
                <a:spcPts val="5811"/>
              </a:lnSpc>
              <a:buFont typeface="Arial"/>
              <a:buChar char="•"/>
            </a:pPr>
            <a:r>
              <a:rPr lang="en-US" sz="4151">
                <a:solidFill>
                  <a:srgbClr val="000000"/>
                </a:solidFill>
                <a:latin typeface="Arimo"/>
                <a:ea typeface="Arimo"/>
                <a:cs typeface="Arimo"/>
                <a:sym typeface="Arimo"/>
              </a:rPr>
              <a:t>Create a “Class Citizenship Charter” with drawings and simple sentences.</a:t>
            </a:r>
          </a:p>
          <a:p>
            <a:pPr algn="l" marL="896211" indent="-448106" lvl="1">
              <a:lnSpc>
                <a:spcPts val="5811"/>
              </a:lnSpc>
              <a:buFont typeface="Arial"/>
              <a:buChar char="•"/>
            </a:pPr>
            <a:r>
              <a:rPr lang="en-US" sz="4151">
                <a:solidFill>
                  <a:srgbClr val="000000"/>
                </a:solidFill>
                <a:latin typeface="Arimo"/>
                <a:ea typeface="Arimo"/>
                <a:cs typeface="Arimo"/>
                <a:sym typeface="Arimo"/>
              </a:rPr>
              <a:t>Share and compare charters among partner schools.</a:t>
            </a:r>
          </a:p>
          <a:p>
            <a:pPr algn="l">
              <a:lnSpc>
                <a:spcPts val="6455"/>
              </a:lnSpc>
            </a:pPr>
          </a:p>
        </p:txBody>
      </p:sp>
    </p:spTree>
  </p:cSld>
  <p:clrMapOvr>
    <a:masterClrMapping/>
  </p:clrMapOvr>
</p:sld>
</file>

<file path=ppt/slides/slide7.xml><?xml version="1.0" encoding="utf-8"?>
<p:sld xmlns:p="http://schemas.openxmlformats.org/presentationml/2006/main" xmlns:a="http://schemas.openxmlformats.org/drawingml/2006/main">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55908" y="157304"/>
            <a:ext cx="17976184" cy="8754065"/>
          </a:xfrm>
          <a:prstGeom prst="rect">
            <a:avLst/>
          </a:prstGeom>
        </p:spPr>
        <p:txBody>
          <a:bodyPr anchor="t" rtlCol="false" tIns="0" lIns="0" bIns="0" rIns="0">
            <a:spAutoFit/>
          </a:bodyPr>
          <a:lstStyle/>
          <a:p>
            <a:pPr algn="ctr">
              <a:lnSpc>
                <a:spcPts val="6709"/>
              </a:lnSpc>
            </a:pPr>
            <a:r>
              <a:rPr lang="en-US" sz="4792" b="true">
                <a:solidFill>
                  <a:srgbClr val="000000"/>
                </a:solidFill>
                <a:latin typeface="Arimo Bold"/>
                <a:ea typeface="Arimo Bold"/>
                <a:cs typeface="Arimo Bold"/>
                <a:sym typeface="Arimo Bold"/>
              </a:rPr>
              <a:t>Activities</a:t>
            </a:r>
          </a:p>
          <a:p>
            <a:pPr algn="ctr">
              <a:lnSpc>
                <a:spcPts val="6709"/>
              </a:lnSpc>
            </a:pPr>
            <a:r>
              <a:rPr lang="en-US" sz="4792" b="true">
                <a:solidFill>
                  <a:srgbClr val="000000"/>
                </a:solidFill>
                <a:latin typeface="Arimo Bold"/>
                <a:ea typeface="Arimo Bold"/>
                <a:cs typeface="Arimo Bold"/>
                <a:sym typeface="Arimo Bold"/>
              </a:rPr>
              <a:t>January</a:t>
            </a:r>
          </a:p>
          <a:p>
            <a:pPr algn="l">
              <a:lnSpc>
                <a:spcPts val="6035"/>
              </a:lnSpc>
            </a:pPr>
          </a:p>
          <a:p>
            <a:pPr algn="l">
              <a:lnSpc>
                <a:spcPts val="6035"/>
              </a:lnSpc>
            </a:pPr>
            <a:r>
              <a:rPr lang="en-US" sz="4311" b="true">
                <a:solidFill>
                  <a:srgbClr val="000000"/>
                </a:solidFill>
                <a:latin typeface="Arimo Bold"/>
                <a:ea typeface="Arimo Bold"/>
                <a:cs typeface="Arimo Bold"/>
                <a:sym typeface="Arimo Bold"/>
              </a:rPr>
              <a:t>3. Kindness Tree</a:t>
            </a:r>
          </a:p>
          <a:p>
            <a:pPr algn="l" marL="896211" indent="-448106" lvl="1">
              <a:lnSpc>
                <a:spcPts val="5811"/>
              </a:lnSpc>
              <a:buFont typeface="Arial"/>
              <a:buChar char="•"/>
            </a:pPr>
            <a:r>
              <a:rPr lang="en-US" sz="4151">
                <a:solidFill>
                  <a:srgbClr val="000000"/>
                </a:solidFill>
                <a:latin typeface="Arimo"/>
                <a:ea typeface="Arimo"/>
                <a:cs typeface="Arimo"/>
                <a:sym typeface="Arimo"/>
              </a:rPr>
              <a:t>Each child draws or writes one kind action they can do.</a:t>
            </a:r>
          </a:p>
          <a:p>
            <a:pPr algn="l" marL="896211" indent="-448106" lvl="1">
              <a:lnSpc>
                <a:spcPts val="5811"/>
              </a:lnSpc>
              <a:buFont typeface="Arial"/>
              <a:buChar char="•"/>
            </a:pPr>
            <a:r>
              <a:rPr lang="en-US" sz="4151">
                <a:solidFill>
                  <a:srgbClr val="000000"/>
                </a:solidFill>
                <a:latin typeface="Arimo"/>
                <a:ea typeface="Arimo"/>
                <a:cs typeface="Arimo"/>
                <a:sym typeface="Arimo"/>
              </a:rPr>
              <a:t>Collect all leaves to create a digital “Kindness Tree” shared by all schools.</a:t>
            </a:r>
          </a:p>
          <a:p>
            <a:pPr algn="l">
              <a:lnSpc>
                <a:spcPts val="6035"/>
              </a:lnSpc>
            </a:pPr>
            <a:r>
              <a:rPr lang="en-US" sz="4311" b="true">
                <a:solidFill>
                  <a:srgbClr val="000000"/>
                </a:solidFill>
                <a:latin typeface="Arimo Bold"/>
                <a:ea typeface="Arimo Bold"/>
                <a:cs typeface="Arimo Bold"/>
                <a:sym typeface="Arimo Bold"/>
              </a:rPr>
              <a:t>4. Cultural Exchange</a:t>
            </a:r>
          </a:p>
          <a:p>
            <a:pPr algn="l" marL="896211" indent="-448106" lvl="1">
              <a:lnSpc>
                <a:spcPts val="5811"/>
              </a:lnSpc>
              <a:buFont typeface="Arial"/>
              <a:buChar char="•"/>
            </a:pPr>
            <a:r>
              <a:rPr lang="en-US" sz="4151">
                <a:solidFill>
                  <a:srgbClr val="000000"/>
                </a:solidFill>
                <a:latin typeface="Arimo"/>
                <a:ea typeface="Arimo"/>
                <a:cs typeface="Arimo"/>
                <a:sym typeface="Arimo"/>
              </a:rPr>
              <a:t>Share photos or short videos of local traditions, songs, or celebrations.</a:t>
            </a:r>
          </a:p>
          <a:p>
            <a:pPr algn="l" marL="896211" indent="-448106" lvl="1">
              <a:lnSpc>
                <a:spcPts val="5811"/>
              </a:lnSpc>
              <a:buFont typeface="Arial"/>
              <a:buChar char="•"/>
            </a:pPr>
            <a:r>
              <a:rPr lang="en-US" sz="4151">
                <a:solidFill>
                  <a:srgbClr val="000000"/>
                </a:solidFill>
                <a:latin typeface="Arimo"/>
                <a:ea typeface="Arimo"/>
                <a:cs typeface="Arimo"/>
                <a:sym typeface="Arimo"/>
              </a:rPr>
              <a:t>Create a digital “Book of Traditions” using Canva or similar tools.</a:t>
            </a:r>
          </a:p>
          <a:p>
            <a:pPr algn="l">
              <a:lnSpc>
                <a:spcPts val="8975"/>
              </a:lnSpc>
            </a:pPr>
          </a:p>
        </p:txBody>
      </p:sp>
    </p:spTree>
  </p:cSld>
  <p:clrMapOvr>
    <a:masterClrMapping/>
  </p:clrMapOvr>
</p:sld>
</file>

<file path=ppt/slides/slide8.xml><?xml version="1.0" encoding="utf-8"?>
<p:sld xmlns:p="http://schemas.openxmlformats.org/presentationml/2006/main" xmlns:a="http://schemas.openxmlformats.org/drawingml/2006/main">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55908" y="-114300"/>
            <a:ext cx="17976184" cy="8587694"/>
          </a:xfrm>
          <a:prstGeom prst="rect">
            <a:avLst/>
          </a:prstGeom>
        </p:spPr>
        <p:txBody>
          <a:bodyPr anchor="t" rtlCol="false" tIns="0" lIns="0" bIns="0" rIns="0">
            <a:spAutoFit/>
          </a:bodyPr>
          <a:lstStyle/>
          <a:p>
            <a:pPr algn="ctr">
              <a:lnSpc>
                <a:spcPts val="6849"/>
              </a:lnSpc>
            </a:pPr>
            <a:r>
              <a:rPr lang="en-US" sz="4892" b="true">
                <a:solidFill>
                  <a:srgbClr val="000000"/>
                </a:solidFill>
                <a:latin typeface="Arimo Bold"/>
                <a:ea typeface="Arimo Bold"/>
                <a:cs typeface="Arimo Bold"/>
                <a:sym typeface="Arimo Bold"/>
              </a:rPr>
              <a:t>Activities</a:t>
            </a:r>
          </a:p>
          <a:p>
            <a:pPr algn="ctr">
              <a:lnSpc>
                <a:spcPts val="6849"/>
              </a:lnSpc>
            </a:pPr>
            <a:r>
              <a:rPr lang="en-US" sz="4892" b="true">
                <a:solidFill>
                  <a:srgbClr val="000000"/>
                </a:solidFill>
                <a:latin typeface="Arimo Bold"/>
                <a:ea typeface="Arimo Bold"/>
                <a:cs typeface="Arimo Bold"/>
                <a:sym typeface="Arimo Bold"/>
              </a:rPr>
              <a:t>February</a:t>
            </a:r>
          </a:p>
          <a:p>
            <a:pPr algn="l">
              <a:lnSpc>
                <a:spcPts val="6175"/>
              </a:lnSpc>
            </a:pPr>
          </a:p>
          <a:p>
            <a:pPr algn="l">
              <a:lnSpc>
                <a:spcPts val="6175"/>
              </a:lnSpc>
            </a:pPr>
            <a:r>
              <a:rPr lang="en-US" sz="4411" b="true">
                <a:solidFill>
                  <a:srgbClr val="000000"/>
                </a:solidFill>
                <a:latin typeface="Arimo Bold"/>
                <a:ea typeface="Arimo Bold"/>
                <a:cs typeface="Arimo Bold"/>
                <a:sym typeface="Arimo Bold"/>
              </a:rPr>
              <a:t>5. Our Rights and Responsibilities</a:t>
            </a:r>
          </a:p>
          <a:p>
            <a:pPr algn="l" marL="917801" indent="-458900" lvl="1">
              <a:lnSpc>
                <a:spcPts val="5951"/>
              </a:lnSpc>
              <a:buFont typeface="Arial"/>
              <a:buChar char="•"/>
            </a:pPr>
            <a:r>
              <a:rPr lang="en-US" sz="4251">
                <a:solidFill>
                  <a:srgbClr val="000000"/>
                </a:solidFill>
                <a:latin typeface="Arimo"/>
                <a:ea typeface="Arimo"/>
                <a:cs typeface="Arimo"/>
                <a:sym typeface="Arimo"/>
              </a:rPr>
              <a:t>Introduce basic children’s rights through stories and illustrations.</a:t>
            </a:r>
          </a:p>
          <a:p>
            <a:pPr algn="l" marL="917801" indent="-458900" lvl="1">
              <a:lnSpc>
                <a:spcPts val="5951"/>
              </a:lnSpc>
              <a:buFont typeface="Arial"/>
              <a:buChar char="•"/>
            </a:pPr>
            <a:r>
              <a:rPr lang="en-US" sz="4251">
                <a:solidFill>
                  <a:srgbClr val="000000"/>
                </a:solidFill>
                <a:latin typeface="Arimo"/>
                <a:ea typeface="Arimo"/>
                <a:cs typeface="Arimo"/>
                <a:sym typeface="Arimo"/>
              </a:rPr>
              <a:t>Children take turns drawing, on a common canvas (digital with tools like Jamboard, if accessible), an element of their city or neighborhood they deem important (a park, a street sign, a monument). </a:t>
            </a:r>
          </a:p>
          <a:p>
            <a:pPr algn="l" marL="917801" indent="-458900" lvl="1">
              <a:lnSpc>
                <a:spcPts val="5951"/>
              </a:lnSpc>
              <a:buFont typeface="Arial"/>
              <a:buChar char="•"/>
            </a:pPr>
            <a:r>
              <a:rPr lang="en-US" sz="4251">
                <a:solidFill>
                  <a:srgbClr val="000000"/>
                </a:solidFill>
                <a:latin typeface="Arimo"/>
                <a:ea typeface="Arimo"/>
                <a:cs typeface="Arimo"/>
                <a:sym typeface="Arimo"/>
              </a:rPr>
              <a:t>Create posters showing rights and responsibilities at school and home</a:t>
            </a:r>
          </a:p>
          <a:p>
            <a:pPr algn="l">
              <a:lnSpc>
                <a:spcPts val="5951"/>
              </a:lnSpc>
            </a:pPr>
            <a:r>
              <a:rPr lang="en-US" sz="4251">
                <a:solidFill>
                  <a:srgbClr val="000000"/>
                </a:solidFill>
                <a:latin typeface="Arimo"/>
                <a:ea typeface="Arimo"/>
                <a:cs typeface="Arimo"/>
                <a:sym typeface="Arimo"/>
              </a:rPr>
              <a:t>.</a:t>
            </a:r>
          </a:p>
          <a:p>
            <a:pPr algn="l">
              <a:lnSpc>
                <a:spcPts val="6175"/>
              </a:lnSpc>
            </a:pPr>
          </a:p>
        </p:txBody>
      </p:sp>
    </p:spTree>
  </p:cSld>
  <p:clrMapOvr>
    <a:masterClrMapping/>
  </p:clrMapOvr>
</p:sld>
</file>

<file path=ppt/slides/slide9.xml><?xml version="1.0" encoding="utf-8"?>
<p:sld xmlns:p="http://schemas.openxmlformats.org/presentationml/2006/main" xmlns:a="http://schemas.openxmlformats.org/drawingml/2006/main">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55908" y="-114300"/>
            <a:ext cx="17976184" cy="9418405"/>
          </a:xfrm>
          <a:prstGeom prst="rect">
            <a:avLst/>
          </a:prstGeom>
        </p:spPr>
        <p:txBody>
          <a:bodyPr anchor="t" rtlCol="false" tIns="0" lIns="0" bIns="0" rIns="0">
            <a:spAutoFit/>
          </a:bodyPr>
          <a:lstStyle/>
          <a:p>
            <a:pPr algn="ctr">
              <a:lnSpc>
                <a:spcPts val="6849"/>
              </a:lnSpc>
            </a:pPr>
            <a:r>
              <a:rPr lang="en-US" sz="4892" b="true">
                <a:solidFill>
                  <a:srgbClr val="000000"/>
                </a:solidFill>
                <a:latin typeface="Arimo Bold"/>
                <a:ea typeface="Arimo Bold"/>
                <a:cs typeface="Arimo Bold"/>
                <a:sym typeface="Arimo Bold"/>
              </a:rPr>
              <a:t>Activities</a:t>
            </a:r>
          </a:p>
          <a:p>
            <a:pPr algn="ctr">
              <a:lnSpc>
                <a:spcPts val="6849"/>
              </a:lnSpc>
            </a:pPr>
            <a:r>
              <a:rPr lang="en-US" sz="4892" b="true">
                <a:solidFill>
                  <a:srgbClr val="000000"/>
                </a:solidFill>
                <a:latin typeface="Arimo Bold"/>
                <a:ea typeface="Arimo Bold"/>
                <a:cs typeface="Arimo Bold"/>
                <a:sym typeface="Arimo Bold"/>
              </a:rPr>
              <a:t>March</a:t>
            </a:r>
          </a:p>
          <a:p>
            <a:pPr algn="l">
              <a:lnSpc>
                <a:spcPts val="6175"/>
              </a:lnSpc>
            </a:pPr>
            <a:r>
              <a:rPr lang="en-US" sz="4411" b="true">
                <a:solidFill>
                  <a:srgbClr val="000000"/>
                </a:solidFill>
                <a:latin typeface="Arimo Bold"/>
                <a:ea typeface="Arimo Bold"/>
                <a:cs typeface="Arimo Bold"/>
                <a:sym typeface="Arimo Bold"/>
              </a:rPr>
              <a:t>6. Eco-Citizens</a:t>
            </a:r>
          </a:p>
          <a:p>
            <a:pPr algn="l" marL="917801" indent="-458900" lvl="1">
              <a:lnSpc>
                <a:spcPts val="5951"/>
              </a:lnSpc>
              <a:buFont typeface="Arial"/>
              <a:buChar char="•"/>
            </a:pPr>
            <a:r>
              <a:rPr lang="en-US" sz="4251">
                <a:solidFill>
                  <a:srgbClr val="000000"/>
                </a:solidFill>
                <a:latin typeface="Arimo"/>
                <a:ea typeface="Arimo"/>
                <a:cs typeface="Arimo"/>
                <a:sym typeface="Arimo"/>
              </a:rPr>
              <a:t>Organize a simple recycling or planting activity.</a:t>
            </a:r>
          </a:p>
          <a:p>
            <a:pPr algn="l" marL="917801" indent="-458900" lvl="1">
              <a:lnSpc>
                <a:spcPts val="5951"/>
              </a:lnSpc>
              <a:buFont typeface="Arial"/>
              <a:buChar char="•"/>
            </a:pPr>
            <a:r>
              <a:rPr lang="en-US" sz="4251">
                <a:solidFill>
                  <a:srgbClr val="000000"/>
                </a:solidFill>
                <a:latin typeface="Arimo"/>
                <a:ea typeface="Arimo"/>
                <a:cs typeface="Arimo"/>
                <a:sym typeface="Arimo"/>
              </a:rPr>
              <a:t>Share photos and reflections on how to take care of the planet.</a:t>
            </a:r>
          </a:p>
          <a:p>
            <a:pPr algn="ctr">
              <a:lnSpc>
                <a:spcPts val="6791"/>
              </a:lnSpc>
            </a:pPr>
            <a:r>
              <a:rPr lang="en-US" sz="4851" b="true">
                <a:solidFill>
                  <a:srgbClr val="000000"/>
                </a:solidFill>
                <a:latin typeface="Arimo Bold"/>
                <a:ea typeface="Arimo Bold"/>
                <a:cs typeface="Arimo Bold"/>
                <a:sym typeface="Arimo Bold"/>
              </a:rPr>
              <a:t>April/May</a:t>
            </a:r>
          </a:p>
          <a:p>
            <a:pPr algn="l">
              <a:lnSpc>
                <a:spcPts val="6175"/>
              </a:lnSpc>
            </a:pPr>
            <a:r>
              <a:rPr lang="en-US" sz="4411" b="true">
                <a:solidFill>
                  <a:srgbClr val="000000"/>
                </a:solidFill>
                <a:latin typeface="Arimo Bold"/>
                <a:ea typeface="Arimo Bold"/>
                <a:cs typeface="Arimo Bold"/>
                <a:sym typeface="Arimo Bold"/>
              </a:rPr>
              <a:t>7. Final Product</a:t>
            </a:r>
          </a:p>
          <a:p>
            <a:pPr algn="l" marL="917801" indent="-458900" lvl="1">
              <a:lnSpc>
                <a:spcPts val="5951"/>
              </a:lnSpc>
              <a:buFont typeface="Arial"/>
              <a:buChar char="•"/>
            </a:pPr>
            <a:r>
              <a:rPr lang="en-US" sz="4251">
                <a:solidFill>
                  <a:srgbClr val="000000"/>
                </a:solidFill>
                <a:latin typeface="Arimo"/>
                <a:ea typeface="Arimo"/>
                <a:cs typeface="Arimo"/>
                <a:sym typeface="Arimo"/>
              </a:rPr>
              <a:t>Create a collaborative digital book titled </a:t>
            </a:r>
            <a:r>
              <a:rPr lang="en-US" sz="4251" i="true">
                <a:solidFill>
                  <a:srgbClr val="000000"/>
                </a:solidFill>
                <a:latin typeface="Arimo Italics"/>
                <a:ea typeface="Arimo Italics"/>
                <a:cs typeface="Arimo Italics"/>
                <a:sym typeface="Arimo Italics"/>
              </a:rPr>
              <a:t>“Little Citizens of the World”</a:t>
            </a:r>
            <a:r>
              <a:rPr lang="en-US" sz="4251">
                <a:solidFill>
                  <a:srgbClr val="000000"/>
                </a:solidFill>
                <a:latin typeface="Arimo"/>
                <a:ea typeface="Arimo"/>
                <a:cs typeface="Arimo"/>
                <a:sym typeface="Arimo"/>
              </a:rPr>
              <a:t> including drawings, photos, and short texts from all partner schools.</a:t>
            </a:r>
          </a:p>
          <a:p>
            <a:pPr algn="l" marL="917801" indent="-458900" lvl="1">
              <a:lnSpc>
                <a:spcPts val="5951"/>
              </a:lnSpc>
              <a:buFont typeface="Arial"/>
              <a:buChar char="•"/>
            </a:pPr>
            <a:r>
              <a:rPr lang="en-US" sz="4251">
                <a:solidFill>
                  <a:srgbClr val="000000"/>
                </a:solidFill>
                <a:latin typeface="Arimo"/>
                <a:ea typeface="Arimo"/>
                <a:cs typeface="Arimo"/>
                <a:sym typeface="Arimo"/>
              </a:rPr>
              <a:t>Create “</a:t>
            </a:r>
            <a:r>
              <a:rPr lang="en-US" sz="4251" i="true">
                <a:solidFill>
                  <a:srgbClr val="000000"/>
                </a:solidFill>
                <a:latin typeface="Arimo Italics"/>
                <a:ea typeface="Arimo Italics"/>
                <a:cs typeface="Arimo Italics"/>
                <a:sym typeface="Arimo Italics"/>
              </a:rPr>
              <a:t>The Memory Bag” </a:t>
            </a:r>
            <a:r>
              <a:rPr lang="en-US" sz="4251">
                <a:solidFill>
                  <a:srgbClr val="000000"/>
                </a:solidFill>
                <a:latin typeface="Arimo"/>
                <a:ea typeface="Arimo"/>
                <a:cs typeface="Arimo"/>
                <a:sym typeface="Arimo"/>
              </a:rPr>
              <a:t>in which every child chooses his/her favourite moment of the project and draws it. This can be shared with families.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DAG4OPWR9bc</dc:identifier>
  <dcterms:modified xsi:type="dcterms:W3CDTF">2011-08-01T06:04:30Z</dcterms:modified>
  <cp:revision>1</cp:revision>
  <dc:title>eTwinning Project: Little Citizens of the World</dc:title>
</cp:coreProperties>
</file>