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0" r:id="rId3"/>
    <p:sldId id="267" r:id="rId4"/>
    <p:sldId id="268" r:id="rId5"/>
    <p:sldId id="269" r:id="rId6"/>
    <p:sldId id="272" r:id="rId7"/>
    <p:sldId id="274" r:id="rId8"/>
    <p:sldId id="27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CE8"/>
    <a:srgbClr val="FF9D89"/>
    <a:srgbClr val="6BEF8A"/>
    <a:srgbClr val="CAF961"/>
    <a:srgbClr val="FFF4E7"/>
    <a:srgbClr val="F8D7CD"/>
    <a:srgbClr val="FFC0B3"/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-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EB54DF-895C-42B0-B57C-5715C7958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160B23-125D-40EF-9CC7-AC0D5BDB5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23567A-AD7B-451F-BA42-022A35EBD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E251D5-32D3-4798-AA53-6CFAD44B0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B5836A-1F2E-409B-A03F-23C1B98B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7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04BAD-9535-4758-9185-10E84E27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34DEAE8-F7CF-4A45-933B-5F76C8F42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00D30C-15D2-4592-8A1A-3973F4C50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C2CBC1-3CB5-443C-81DA-1C2F3139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2BEF63-E6C9-4F72-8E27-A08223F84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85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5D7EE0E-3AD7-4FC5-83C6-169649E21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8D5CBA-D26C-4B08-890C-498E77917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08EF59-4BF9-403D-875B-ACDFB5467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F9751C-C93F-4A5B-BA85-78D2ACF3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700D79-8436-49D2-B2A0-3F4BBF83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6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7AF9E6-849E-471F-83C3-169C5F09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BF9E3F-5218-442C-AF8F-436EFA93B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F2AD38-08B5-4A38-A4C9-E9B661BA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9214F7-D6F9-417F-AC88-5FAED513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E19D38-E096-4DEC-891B-FFDE2AE6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7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5230D2-7BE3-4A2E-A91A-909CB344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4CF180-E55F-4124-88E9-16BC6B824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3A7FBF-EF90-4F91-A93C-912D0F015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8232B1-D98F-42E6-A944-25E3404A4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541153-4DEA-49F3-BFE2-ECBD488BA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11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6CEBD-0AF6-457B-A0A9-0BC22F85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F82BCD-BAD5-4244-8208-A7BE570C0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5ED129-70B7-4390-9C47-64F642874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4235B7-9363-4227-A929-95B667B7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287EA1-B5D5-446C-88C6-792029E5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430D1E-89D7-45E7-BF46-E777EB81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39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7878B9-7AA9-409A-952F-80CA13C3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D0EBE5C-7A05-4A55-A1D0-280283C44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13D19D-2A32-4559-B0A2-E1F04F5FE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A0A8831-0AB5-456C-87D1-A55CD0163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BA07B1A-787E-43E9-A039-47310C45F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6F9CA0C-1D07-4AC7-86F8-06C2212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CC8E8BA-D465-4393-BDE1-5EE6A553B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C4EEE2D-2341-4E7B-88BA-E3D43BEE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19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8E0F4-2A88-4F5B-9815-7812088B0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AB3F38E-96AD-4618-B73E-AB03838F4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070D4BC-21EC-45D9-A2E9-4B01530EF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EC41892-653C-4F6A-AC3D-C144E7F66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39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8AD3F57-BEAE-4CB5-886F-04A81664A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E9CFAC6-C6C8-46B9-A9A9-DDA2BA31C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BBF317-8A8B-4641-89CC-8D6562DB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6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E886B8-25EA-490D-94C2-D36336D59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250B5-4F5C-4782-8878-508F350A8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1BBE0E6-0A8A-4608-B75B-9177E7BBF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EEC05F-5A2C-4CDE-88AF-37F5E441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57D1AA-7E82-4BAD-8424-2B23DD41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A64DCB-68A0-4755-9BC2-3A75F0C7B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14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1EB267-67A7-4B4B-AB9C-59208A6A9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BA02099-E297-4F2C-AAA3-91CDFD33CB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55830C6-7AEF-41E1-BEEA-E581D7A83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831CF0-5A3E-47D3-9E4B-CBD47A5E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955285-6CDB-409B-907F-CCC63191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38BD36-F701-458C-A779-4A524C90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02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4FCFD87-2EED-49ED-9EB5-A67FF71D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3AE091-45B5-4881-9398-6BC74BF89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832A86-CFD7-4D1D-AC11-C852D5AB51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F0A37-D0D9-4074-AD4D-1EC7F1BF5EBF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C8417B-20A2-420C-AAA8-AE1FF9954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A479C4-3C4D-4473-8EC0-4EE282165B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05F3E-0800-49E6-967B-3B8ABD90D9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48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 descr="C:\Users\pc\Desktop\protocollo  e progetto accoglienza\ihhu8y076y.webp">
            <a:extLst>
              <a:ext uri="{FF2B5EF4-FFF2-40B4-BE49-F238E27FC236}">
                <a16:creationId xmlns:a16="http://schemas.microsoft.com/office/drawing/2014/main" id="{D12AFBAB-6A66-41D4-A69A-C0E57B31CB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4" name="Picture 10" descr="Verde, Arte, Di Legno, Affilato, Matita">
            <a:extLst>
              <a:ext uri="{FF2B5EF4-FFF2-40B4-BE49-F238E27FC236}">
                <a16:creationId xmlns:a16="http://schemas.microsoft.com/office/drawing/2014/main" id="{72F2B209-C338-4271-9FFB-352205E69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30" y="170137"/>
            <a:ext cx="11487539" cy="646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315CD4C-8309-43C1-879E-C199D5EE4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5223" y="372906"/>
            <a:ext cx="2130642" cy="1109145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AB9BA2F-552C-41BE-9DB2-F6D1E9092978}"/>
              </a:ext>
            </a:extLst>
          </p:cNvPr>
          <p:cNvSpPr/>
          <p:nvPr/>
        </p:nvSpPr>
        <p:spPr>
          <a:xfrm>
            <a:off x="3262544" y="148205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it-IT" sz="2400" dirty="0">
                <a:solidFill>
                  <a:srgbClr val="4472C4">
                    <a:lumMod val="75000"/>
                  </a:srgbClr>
                </a:solidFill>
              </a:rPr>
              <a:t>VERIFICA ANNUALE PROGETTI DI AMPLIAMENTO OFFERTA FORMATIVA</a:t>
            </a:r>
          </a:p>
          <a:p>
            <a:pPr lvl="0" algn="ctr"/>
            <a:r>
              <a:rPr lang="it-IT" sz="2400" dirty="0">
                <a:solidFill>
                  <a:srgbClr val="4472C4">
                    <a:lumMod val="75000"/>
                  </a:srgbClr>
                </a:solidFill>
              </a:rPr>
              <a:t>SCUOLA DELL’INFANZIA  </a:t>
            </a:r>
            <a:br>
              <a:rPr lang="it-IT" sz="2400" dirty="0">
                <a:solidFill>
                  <a:srgbClr val="4472C4">
                    <a:lumMod val="75000"/>
                  </a:srgbClr>
                </a:solidFill>
              </a:rPr>
            </a:br>
            <a:r>
              <a:rPr lang="it-IT" sz="2400" dirty="0">
                <a:solidFill>
                  <a:srgbClr val="4472C4">
                    <a:lumMod val="75000"/>
                  </a:srgbClr>
                </a:solidFill>
              </a:rPr>
              <a:t>ANNO SCOLASTICO 2022/2023</a:t>
            </a:r>
          </a:p>
        </p:txBody>
      </p:sp>
    </p:spTree>
    <p:extLst>
      <p:ext uri="{BB962C8B-B14F-4D97-AF65-F5344CB8AC3E}">
        <p14:creationId xmlns:p14="http://schemas.microsoft.com/office/powerpoint/2010/main" val="21649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>
            <a:extLst>
              <a:ext uri="{FF2B5EF4-FFF2-40B4-BE49-F238E27FC236}">
                <a16:creationId xmlns:a16="http://schemas.microsoft.com/office/drawing/2014/main" id="{99F2BEC6-4FA1-5A8F-5BC7-D7523F497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956121"/>
              </p:ext>
            </p:extLst>
          </p:nvPr>
        </p:nvGraphicFramePr>
        <p:xfrm>
          <a:off x="558281" y="389715"/>
          <a:ext cx="11075437" cy="6078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5437">
                  <a:extLst>
                    <a:ext uri="{9D8B030D-6E8A-4147-A177-3AD203B41FA5}">
                      <a16:colId xmlns:a16="http://schemas.microsoft.com/office/drawing/2014/main" val="418553343"/>
                    </a:ext>
                  </a:extLst>
                </a:gridCol>
              </a:tblGrid>
              <a:tr h="912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PROGETTI PTOF A.S. 2022/2023</a:t>
                      </a:r>
                      <a:endParaRPr lang="it-IT" sz="4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D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5974"/>
                  </a:ext>
                </a:extLst>
              </a:tr>
              <a:tr h="5166285">
                <a:tc>
                  <a:txBody>
                    <a:bodyPr/>
                    <a:lstStyle/>
                    <a:p>
                      <a:pPr marL="0" indent="0" algn="just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endParaRPr lang="it-IT" sz="2400" dirty="0"/>
                    </a:p>
                    <a:p>
                      <a:pPr marL="0" indent="0" algn="just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it-IT" sz="2400" dirty="0"/>
                        <a:t>Il 3° C.D. "Don Lorenzo Milani", in considerazione della vision che identifica l’istituto come scuola dei talenti capace di garantire ad ognuno l’opportunità di sviluppare le proprie capacità e di realizzare le proprie aspirazioni, ha assunto come unico paradigma di riferimento la valorizzazione dell’essere persona nella sua irripetibilità ed unicità. Questo principio e le indicazioni suggerite dal monitoraggio rivolto ai genitori nello scorso anno scolastico hanno orientato le proposte formative curricolari ed extracurricolari elaborate dalle docenti della Scuola dell’Infanzia. </a:t>
                      </a:r>
                    </a:p>
                    <a:p>
                      <a:pPr marL="0" indent="0" algn="just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it-IT" sz="2400" dirty="0"/>
                        <a:t>Le progettualità previste per l’anno scolastico 2022/2023 inserite all’interno del piano annuale dell’offerta Formativa, sono state presentate e approvate dal Collegio dei Docenti del 13 dicembre 2022.</a:t>
                      </a:r>
                    </a:p>
                    <a:p>
                      <a:pPr marL="0" indent="0" algn="just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it-IT" sz="2400" dirty="0"/>
                        <a:t>Gli obiettivi previsti per ciascun percorso progettuale sono stati pienamente raggiunti grazie alla collaborazione dell’intera comunità scolastica.</a:t>
                      </a:r>
                    </a:p>
                  </a:txBody>
                  <a:tcPr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6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45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C49860-6A47-475B-B17E-56028FC7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sz="5400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endParaRPr lang="it-IT" sz="5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9DB3150-DC42-4011-B52C-00169B65E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730191"/>
              </p:ext>
            </p:extLst>
          </p:nvPr>
        </p:nvGraphicFramePr>
        <p:xfrm>
          <a:off x="363471" y="172940"/>
          <a:ext cx="11465057" cy="6512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009">
                  <a:extLst>
                    <a:ext uri="{9D8B030D-6E8A-4147-A177-3AD203B41FA5}">
                      <a16:colId xmlns:a16="http://schemas.microsoft.com/office/drawing/2014/main" val="418553343"/>
                    </a:ext>
                  </a:extLst>
                </a:gridCol>
                <a:gridCol w="3835483">
                  <a:extLst>
                    <a:ext uri="{9D8B030D-6E8A-4147-A177-3AD203B41FA5}">
                      <a16:colId xmlns:a16="http://schemas.microsoft.com/office/drawing/2014/main" val="2064870750"/>
                    </a:ext>
                  </a:extLst>
                </a:gridCol>
                <a:gridCol w="3490565">
                  <a:extLst>
                    <a:ext uri="{9D8B030D-6E8A-4147-A177-3AD203B41FA5}">
                      <a16:colId xmlns:a16="http://schemas.microsoft.com/office/drawing/2014/main" val="413604911"/>
                    </a:ext>
                  </a:extLst>
                </a:gridCol>
              </a:tblGrid>
              <a:tr h="97495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COMPETENZA PER LA VITA:</a:t>
                      </a:r>
                      <a:endParaRPr lang="it-IT" sz="4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75974"/>
                  </a:ext>
                </a:extLst>
              </a:tr>
              <a:tr h="90487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000" b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percorsi di sviluppo della lingua inglese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365579"/>
                  </a:ext>
                </a:extLst>
              </a:tr>
              <a:tr h="9898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1"/>
                          </a:solidFill>
                          <a:effectLst/>
                        </a:rPr>
                        <a:t>Denominazione progetto/iniziativa/percorso </a:t>
                      </a:r>
                      <a:endParaRPr lang="it-IT" sz="2000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1"/>
                          </a:solidFill>
                          <a:effectLst/>
                        </a:rPr>
                        <a:t>Sezioni coinvolte</a:t>
                      </a:r>
                      <a:endParaRPr lang="it-IT" sz="20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b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000" b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Tempi di realizzazione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159254"/>
                  </a:ext>
                </a:extLst>
              </a:tr>
              <a:tr h="1576718">
                <a:tc rowSpan="2">
                  <a:txBody>
                    <a:bodyPr/>
                    <a:lstStyle/>
                    <a:p>
                      <a:pPr algn="ctr"/>
                      <a:r>
                        <a:rPr lang="it-IT" sz="18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Progetto lingua  inglese: </a:t>
                      </a:r>
                    </a:p>
                    <a:p>
                      <a:pPr algn="ctr"/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it-IT" sz="18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READY?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it-IT" sz="1800" b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6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6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Tutte le sezioni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 curricolare</a:t>
                      </a:r>
                    </a:p>
                    <a:p>
                      <a:pPr algn="just"/>
                      <a:r>
                        <a:rPr lang="it-IT" dirty="0"/>
                        <a:t>Tempi: ottobre/ giugno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959513"/>
                  </a:ext>
                </a:extLst>
              </a:tr>
              <a:tr h="20497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Alunni di 5 anni  di tutte le sezioni con l’insegnante di scuola primaria specializzato in L2</a:t>
                      </a:r>
                    </a:p>
                    <a:p>
                      <a:pPr algn="just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curricolare </a:t>
                      </a:r>
                    </a:p>
                    <a:p>
                      <a:pPr algn="just"/>
                      <a:r>
                        <a:rPr lang="it-IT" dirty="0"/>
                        <a:t>Tempi: maggio/giugno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287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70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C49860-6A47-475B-B17E-56028FC7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sz="5400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endParaRPr lang="it-IT" sz="5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9DB3150-DC42-4011-B52C-00169B65E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025850"/>
              </p:ext>
            </p:extLst>
          </p:nvPr>
        </p:nvGraphicFramePr>
        <p:xfrm>
          <a:off x="387706" y="113710"/>
          <a:ext cx="11416587" cy="6630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1511">
                  <a:extLst>
                    <a:ext uri="{9D8B030D-6E8A-4147-A177-3AD203B41FA5}">
                      <a16:colId xmlns:a16="http://schemas.microsoft.com/office/drawing/2014/main" val="418553343"/>
                    </a:ext>
                  </a:extLst>
                </a:gridCol>
                <a:gridCol w="3819267">
                  <a:extLst>
                    <a:ext uri="{9D8B030D-6E8A-4147-A177-3AD203B41FA5}">
                      <a16:colId xmlns:a16="http://schemas.microsoft.com/office/drawing/2014/main" val="2064870750"/>
                    </a:ext>
                  </a:extLst>
                </a:gridCol>
                <a:gridCol w="3475809">
                  <a:extLst>
                    <a:ext uri="{9D8B030D-6E8A-4147-A177-3AD203B41FA5}">
                      <a16:colId xmlns:a16="http://schemas.microsoft.com/office/drawing/2014/main" val="413604911"/>
                    </a:ext>
                  </a:extLst>
                </a:gridCol>
              </a:tblGrid>
              <a:tr h="8848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COMPETENZA PER LA VITA:</a:t>
                      </a:r>
                      <a:endParaRPr lang="it-IT" sz="4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75974"/>
                  </a:ext>
                </a:extLst>
              </a:tr>
              <a:tr h="150402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0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percorsi di sviluppo delle competenze digitali, del pensiero computazionale e di robotica educativa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65803"/>
                  </a:ext>
                </a:extLst>
              </a:tr>
              <a:tr h="12481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1"/>
                          </a:solidFill>
                          <a:effectLst/>
                        </a:rPr>
                        <a:t>Denominazione progetto/iniziativa/percorso </a:t>
                      </a:r>
                      <a:endParaRPr lang="it-IT" sz="2000" dirty="0">
                        <a:solidFill>
                          <a:schemeClr val="accent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 algn="just"/>
                      <a:endParaRPr lang="it-IT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1"/>
                          </a:solidFill>
                          <a:effectLst/>
                        </a:rPr>
                        <a:t>Sezioni coinvolte</a:t>
                      </a:r>
                      <a:endParaRPr lang="it-IT" sz="2000" dirty="0">
                        <a:solidFill>
                          <a:schemeClr val="accent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it-IT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Tempi di realizzazioni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159254"/>
                  </a:ext>
                </a:extLst>
              </a:tr>
              <a:tr h="822651">
                <a:tc>
                  <a:txBody>
                    <a:bodyPr/>
                    <a:lstStyle/>
                    <a:p>
                      <a:pPr algn="just"/>
                      <a:r>
                        <a:rPr lang="it-IT" sz="18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Percorsi didattici di 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Tutte le  sezioni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curricolare</a:t>
                      </a:r>
                    </a:p>
                    <a:p>
                      <a:pPr algn="just"/>
                      <a:r>
                        <a:rPr lang="it-IT" dirty="0"/>
                        <a:t>Tempi: ottobre/ giugno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959513"/>
                  </a:ext>
                </a:extLst>
              </a:tr>
              <a:tr h="1069446">
                <a:tc>
                  <a:txBody>
                    <a:bodyPr/>
                    <a:lstStyle/>
                    <a:p>
                      <a:pPr algn="just"/>
                      <a:r>
                        <a:rPr lang="it-IT" sz="1800" b="0" u="none" dirty="0"/>
                        <a:t>Progetto: 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it-IT" sz="1800" b="0" u="none" dirty="0"/>
                        <a:t>SCOPRIAMO IL CODING</a:t>
                      </a:r>
                      <a:r>
                        <a:rPr lang="it-IT" sz="18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it-IT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Alunni del plesso Montessori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 extracurricolare </a:t>
                      </a:r>
                    </a:p>
                    <a:p>
                      <a:pPr algn="just"/>
                      <a:r>
                        <a:rPr lang="it-IT" dirty="0"/>
                        <a:t>Tempi: febbraio/ maggio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589529"/>
                  </a:ext>
                </a:extLst>
              </a:tr>
              <a:tr h="1069446">
                <a:tc>
                  <a:txBody>
                    <a:bodyPr/>
                    <a:lstStyle/>
                    <a:p>
                      <a:pPr algn="just"/>
                      <a:r>
                        <a:rPr lang="it-IT" sz="1800" b="0" u="none" dirty="0"/>
                        <a:t>Progetto: 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it-IT" sz="1800" b="0" u="none" dirty="0"/>
                        <a:t>START: HAPPY CODING E ROBOTICA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it-IT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Alunni di cinque anni del  plesso Collodi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extracurricolare </a:t>
                      </a:r>
                    </a:p>
                    <a:p>
                      <a:pPr algn="just"/>
                      <a:r>
                        <a:rPr lang="it-IT" dirty="0"/>
                        <a:t>Tempi: febbraio/aprile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38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04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B0907EF-434F-46A6-B117-C45A2F8C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444005"/>
              </p:ext>
            </p:extLst>
          </p:nvPr>
        </p:nvGraphicFramePr>
        <p:xfrm>
          <a:off x="390723" y="256834"/>
          <a:ext cx="11410553" cy="6344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7604">
                  <a:extLst>
                    <a:ext uri="{9D8B030D-6E8A-4147-A177-3AD203B41FA5}">
                      <a16:colId xmlns:a16="http://schemas.microsoft.com/office/drawing/2014/main" val="204664019"/>
                    </a:ext>
                  </a:extLst>
                </a:gridCol>
                <a:gridCol w="4195787">
                  <a:extLst>
                    <a:ext uri="{9D8B030D-6E8A-4147-A177-3AD203B41FA5}">
                      <a16:colId xmlns:a16="http://schemas.microsoft.com/office/drawing/2014/main" val="1639952939"/>
                    </a:ext>
                  </a:extLst>
                </a:gridCol>
                <a:gridCol w="3167162">
                  <a:extLst>
                    <a:ext uri="{9D8B030D-6E8A-4147-A177-3AD203B41FA5}">
                      <a16:colId xmlns:a16="http://schemas.microsoft.com/office/drawing/2014/main" val="4090799145"/>
                    </a:ext>
                  </a:extLst>
                </a:gridCol>
              </a:tblGrid>
              <a:tr h="882281">
                <a:tc gridSpan="3">
                  <a:txBody>
                    <a:bodyPr/>
                    <a:lstStyle/>
                    <a:p>
                      <a:pPr algn="ctr"/>
                      <a:r>
                        <a:rPr lang="it-IT" sz="4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CITTADINI SI DIVENTA</a:t>
                      </a:r>
                      <a:endParaRPr lang="it-IT" sz="4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81053"/>
                  </a:ext>
                </a:extLst>
              </a:tr>
              <a:tr h="10133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Denominazione progetto/iniziativa/percorso </a:t>
                      </a:r>
                    </a:p>
                    <a:p>
                      <a:pPr algn="ctr"/>
                      <a:endParaRPr lang="it-IT" sz="20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Sezioni coinvolte</a:t>
                      </a:r>
                    </a:p>
                    <a:p>
                      <a:pPr algn="ctr"/>
                      <a:endParaRPr lang="it-IT" sz="20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Tempi di realizzazione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69961"/>
                  </a:ext>
                </a:extLst>
              </a:tr>
              <a:tr h="8426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8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Progetto Accoglienza - inserimento: 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8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“SI PARTE PER L’AVVENTURA”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Tutte le sezioni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Orario curricolare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Tempi: settembre/ottobre</a:t>
                      </a:r>
                      <a:endParaRPr lang="it-IT" sz="18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163621"/>
                  </a:ext>
                </a:extLst>
              </a:tr>
              <a:tr h="9212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Progetto feste: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“GIORNATE CELEBRATIVE”</a:t>
                      </a:r>
                    </a:p>
                    <a:p>
                      <a:pPr algn="just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Tutte le sezioni </a:t>
                      </a:r>
                    </a:p>
                    <a:p>
                      <a:pPr algn="just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curricolare</a:t>
                      </a:r>
                    </a:p>
                    <a:p>
                      <a:pPr algn="just"/>
                      <a:r>
                        <a:rPr lang="it-IT" dirty="0"/>
                        <a:t>Tempi: ottobre/maggio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09045"/>
                  </a:ext>
                </a:extLst>
              </a:tr>
              <a:tr h="9212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Progetto Sicurezza- Ed. Stradale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“ATTENTO FILIPPO!” 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Tutte le sezioni (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la partecipazione del Maresciallo della Polizia Municipale di Modugno)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Orario curricolare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Tempi: novembre /maggio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822204"/>
                  </a:ext>
                </a:extLst>
              </a:tr>
              <a:tr h="794424">
                <a:tc>
                  <a:txBody>
                    <a:bodyPr/>
                    <a:lstStyle/>
                    <a:p>
                      <a:pPr algn="just"/>
                      <a:r>
                        <a:rPr lang="it-IT" b="0" u="none" dirty="0"/>
                        <a:t>Progetto orto–giardino</a:t>
                      </a:r>
                    </a:p>
                    <a:p>
                      <a:pPr algn="just"/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it-IT" b="0" u="none" dirty="0"/>
                        <a:t>I TESORI DELLA TERRA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Tutte le  sezioni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Orario curricolare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Tempi: ottobre/giugno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504915"/>
                  </a:ext>
                </a:extLst>
              </a:tr>
              <a:tr h="96912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Progetto Continuità Scuola dell’Infanzia e Scuola Primaria: “FACCIAMO FESTA, INSIEME... A SCUOLA</a:t>
                      </a:r>
                      <a:r>
                        <a:rPr lang="it-IT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Gli alunni di classe quinta della Scuola Primaria e  gli alunni cinquenni dell’Infanzia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Orario curricolare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Tempi: novembre/febbraio/ dicembre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868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495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5A53A-683D-4165-8BA1-1022F12B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\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B0907EF-434F-46A6-B117-C45A2F8C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061058"/>
              </p:ext>
            </p:extLst>
          </p:nvPr>
        </p:nvGraphicFramePr>
        <p:xfrm>
          <a:off x="340567" y="228600"/>
          <a:ext cx="11510866" cy="6400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07660">
                  <a:extLst>
                    <a:ext uri="{9D8B030D-6E8A-4147-A177-3AD203B41FA5}">
                      <a16:colId xmlns:a16="http://schemas.microsoft.com/office/drawing/2014/main" val="204664019"/>
                    </a:ext>
                  </a:extLst>
                </a:gridCol>
                <a:gridCol w="3996020">
                  <a:extLst>
                    <a:ext uri="{9D8B030D-6E8A-4147-A177-3AD203B41FA5}">
                      <a16:colId xmlns:a16="http://schemas.microsoft.com/office/drawing/2014/main" val="1639952939"/>
                    </a:ext>
                  </a:extLst>
                </a:gridCol>
                <a:gridCol w="3507186">
                  <a:extLst>
                    <a:ext uri="{9D8B030D-6E8A-4147-A177-3AD203B41FA5}">
                      <a16:colId xmlns:a16="http://schemas.microsoft.com/office/drawing/2014/main" val="4090799145"/>
                    </a:ext>
                  </a:extLst>
                </a:gridCol>
              </a:tblGrid>
              <a:tr h="1087510">
                <a:tc gridSpan="3">
                  <a:txBody>
                    <a:bodyPr/>
                    <a:lstStyle/>
                    <a:p>
                      <a:pPr algn="ctr"/>
                      <a:r>
                        <a:rPr lang="it-IT" sz="4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CITTADINI SI DIVENTA</a:t>
                      </a:r>
                      <a:endParaRPr lang="it-IT" sz="4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81053"/>
                  </a:ext>
                </a:extLst>
              </a:tr>
              <a:tr h="11429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Denominazione progetto/iniziativa/percorso </a:t>
                      </a:r>
                    </a:p>
                    <a:p>
                      <a:pPr algn="ctr"/>
                      <a:endParaRPr lang="it-IT" sz="20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Sezioni coinvolte</a:t>
                      </a:r>
                    </a:p>
                    <a:p>
                      <a:pPr algn="ctr"/>
                      <a:endParaRPr lang="it-IT" sz="20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Tempi di realizzazione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69961"/>
                  </a:ext>
                </a:extLst>
              </a:tr>
              <a:tr h="1300568">
                <a:tc>
                  <a:txBody>
                    <a:bodyPr/>
                    <a:lstStyle/>
                    <a:p>
                      <a:pPr algn="just"/>
                      <a:r>
                        <a:rPr lang="it-IT" b="0" u="none" dirty="0"/>
                        <a:t>Progetto Open Day: 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“EMOZIONIAMOCI IN NUOVI AMBIENTI” 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Alunni di classe quinta della Scuola Primaria e alunni cinquenni della Scuola dell’Infanzia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Orario extracurricolare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Tempi: dicembre /gennaio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038314"/>
                  </a:ext>
                </a:extLst>
              </a:tr>
              <a:tr h="93750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Progetto: 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it-IT" sz="1800" b="0" u="none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MANIPOLANDO... PICCOLE </a:t>
                      </a:r>
                      <a:r>
                        <a:rPr lang="it-IT" sz="1800" b="0" u="none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MANI PER GRANDI SCOPERTE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it-IT" sz="1800" b="0" u="none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Alunni di cinque anni del plesso Zema-Faenza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Orario </a:t>
                      </a:r>
                      <a:r>
                        <a:rPr lang="it-IT" sz="1790" dirty="0"/>
                        <a:t>extracurricolare 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90" dirty="0"/>
                        <a:t>Tempi:</a:t>
                      </a:r>
                      <a:r>
                        <a:rPr lang="it-IT" dirty="0"/>
                        <a:t> marzo/ maggio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622414"/>
                  </a:ext>
                </a:extLst>
              </a:tr>
              <a:tr h="108645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kern="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Percorso formativo di EDUCAZIONE AMBIENTALE con </a:t>
                      </a:r>
                      <a:r>
                        <a:rPr lang="it-IT" b="0" u="none" dirty="0"/>
                        <a:t>AROBA2 – AZIENDA NAVITA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Tutte le sezioni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Orario curricolare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Tempi: giornate dedicate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36402"/>
                  </a:ext>
                </a:extLst>
              </a:tr>
              <a:tr h="8458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Percorsi didattici di PREVENZIONE AL BULLISMO E AL CYBERBULLISMO 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Tutte le sezioni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Orario curricolare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Tempi: intero anno scolastico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96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145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D6D7BFB-CF68-4432-A987-6594F95F5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941620"/>
              </p:ext>
            </p:extLst>
          </p:nvPr>
        </p:nvGraphicFramePr>
        <p:xfrm>
          <a:off x="330070" y="157106"/>
          <a:ext cx="11531859" cy="65437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78751">
                  <a:extLst>
                    <a:ext uri="{9D8B030D-6E8A-4147-A177-3AD203B41FA5}">
                      <a16:colId xmlns:a16="http://schemas.microsoft.com/office/drawing/2014/main" val="641395529"/>
                    </a:ext>
                  </a:extLst>
                </a:gridCol>
                <a:gridCol w="4070361">
                  <a:extLst>
                    <a:ext uri="{9D8B030D-6E8A-4147-A177-3AD203B41FA5}">
                      <a16:colId xmlns:a16="http://schemas.microsoft.com/office/drawing/2014/main" val="332547709"/>
                    </a:ext>
                  </a:extLst>
                </a:gridCol>
                <a:gridCol w="3382747">
                  <a:extLst>
                    <a:ext uri="{9D8B030D-6E8A-4147-A177-3AD203B41FA5}">
                      <a16:colId xmlns:a16="http://schemas.microsoft.com/office/drawing/2014/main" val="2925049774"/>
                    </a:ext>
                  </a:extLst>
                </a:gridCol>
              </a:tblGrid>
              <a:tr h="876295">
                <a:tc gridSpan="3">
                  <a:txBody>
                    <a:bodyPr/>
                    <a:lstStyle/>
                    <a:p>
                      <a:pPr algn="ctr"/>
                      <a:r>
                        <a:rPr lang="it-IT" sz="4800" dirty="0"/>
                        <a:t>SOSTENIAMO LA CULTURA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84564"/>
                  </a:ext>
                </a:extLst>
              </a:tr>
              <a:tr h="964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Denominazione progetto/iniziativa/percorso </a:t>
                      </a:r>
                    </a:p>
                    <a:p>
                      <a:pPr algn="ctr"/>
                      <a:endParaRPr lang="it-IT" sz="20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Sezioni coinvolte</a:t>
                      </a:r>
                    </a:p>
                    <a:p>
                      <a:pPr algn="ctr"/>
                      <a:endParaRPr lang="it-IT" sz="20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Tempi di realizzazione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55852"/>
                  </a:ext>
                </a:extLst>
              </a:tr>
              <a:tr h="1574707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b="0" u="none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Iniziativa nazionale:</a:t>
                      </a:r>
                      <a:endParaRPr lang="it-IT" sz="1800" b="0" u="none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b="0" u="none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“#IO LEGGO PERCHÉ”</a:t>
                      </a:r>
                    </a:p>
                    <a:p>
                      <a:pPr algn="just"/>
                      <a:endParaRPr lang="it-IT" dirty="0"/>
                    </a:p>
                    <a:p>
                      <a:pPr algn="just"/>
                      <a:endParaRPr lang="it-IT" dirty="0"/>
                    </a:p>
                    <a:p>
                      <a:pPr algn="just"/>
                      <a:endParaRPr lang="it-IT" dirty="0"/>
                    </a:p>
                    <a:p>
                      <a:pPr algn="just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Tutti i plessi della Scuola dell’Infanzia hanno aderito all’iniziativa </a:t>
                      </a:r>
                      <a:endParaRPr lang="it-IT" sz="18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curricolare</a:t>
                      </a:r>
                    </a:p>
                    <a:p>
                      <a:pPr algn="just"/>
                      <a:r>
                        <a:rPr lang="it-IT" dirty="0"/>
                        <a:t>Tempi: giornate dedicate dal 5 al 13 novembre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003469"/>
                  </a:ext>
                </a:extLst>
              </a:tr>
              <a:tr h="124318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Progetto lettura: 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“IN VIAGGIO CON UN LIBRO”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Tutte le sezioni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curricolare </a:t>
                      </a:r>
                    </a:p>
                    <a:p>
                      <a:pPr algn="just"/>
                      <a:r>
                        <a:rPr lang="it-IT" dirty="0"/>
                        <a:t>Tempi: ottobre /maggio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620165"/>
                  </a:ext>
                </a:extLst>
              </a:tr>
              <a:tr h="1823344">
                <a:tc>
                  <a:txBody>
                    <a:bodyPr/>
                    <a:lstStyle/>
                    <a:p>
                      <a:pPr algn="just"/>
                      <a:r>
                        <a:rPr lang="it-IT" sz="1800" b="0" u="none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Progetto: </a:t>
                      </a:r>
                    </a:p>
                    <a:p>
                      <a:pPr algn="just"/>
                      <a:r>
                        <a:rPr lang="it-IT" sz="1800" b="0" u="none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“LETTURA AD ALTA VOCE: ALLA SCOPERTA DELLE EMOZIONI”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Alunni delle sezioni A-D del plesso A.G. Zema e alunni delle sezioni F-D del plesso Collodi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curricolare </a:t>
                      </a:r>
                    </a:p>
                    <a:p>
                      <a:pPr algn="just"/>
                      <a:r>
                        <a:rPr lang="it-IT" dirty="0"/>
                        <a:t>Tempi: gennaio/ maggio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949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181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899A49-4DA7-4991-A251-00C30A38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0F747F1-2EBE-4F87-B96A-985AB7AC3B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178148"/>
              </p:ext>
            </p:extLst>
          </p:nvPr>
        </p:nvGraphicFramePr>
        <p:xfrm>
          <a:off x="358841" y="205923"/>
          <a:ext cx="11474317" cy="31390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7410">
                  <a:extLst>
                    <a:ext uri="{9D8B030D-6E8A-4147-A177-3AD203B41FA5}">
                      <a16:colId xmlns:a16="http://schemas.microsoft.com/office/drawing/2014/main" val="3388153914"/>
                    </a:ext>
                  </a:extLst>
                </a:gridCol>
                <a:gridCol w="3947410">
                  <a:extLst>
                    <a:ext uri="{9D8B030D-6E8A-4147-A177-3AD203B41FA5}">
                      <a16:colId xmlns:a16="http://schemas.microsoft.com/office/drawing/2014/main" val="3701875740"/>
                    </a:ext>
                  </a:extLst>
                </a:gridCol>
                <a:gridCol w="3579497">
                  <a:extLst>
                    <a:ext uri="{9D8B030D-6E8A-4147-A177-3AD203B41FA5}">
                      <a16:colId xmlns:a16="http://schemas.microsoft.com/office/drawing/2014/main" val="2998732129"/>
                    </a:ext>
                  </a:extLst>
                </a:gridCol>
              </a:tblGrid>
              <a:tr h="745585">
                <a:tc gridSpan="3">
                  <a:txBody>
                    <a:bodyPr/>
                    <a:lstStyle/>
                    <a:p>
                      <a:pPr algn="ctr"/>
                      <a:r>
                        <a:rPr lang="it-IT" sz="4800" dirty="0"/>
                        <a:t>CLASSI IN MOVIMENTO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255535"/>
                  </a:ext>
                </a:extLst>
              </a:tr>
              <a:tr h="729721">
                <a:tc>
                  <a:txBody>
                    <a:bodyPr/>
                    <a:lstStyle/>
                    <a:p>
                      <a:pPr algn="ctr"/>
                      <a:r>
                        <a:rPr lang="it-IT" sz="20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Denominazione progetto/iniziativa /percorso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Sezioni coinvolte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Tempi di realizzazione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555797"/>
                  </a:ext>
                </a:extLst>
              </a:tr>
              <a:tr h="1586349">
                <a:tc>
                  <a:txBody>
                    <a:bodyPr/>
                    <a:lstStyle/>
                    <a:p>
                      <a:pPr algn="just"/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Progetto: “</a:t>
                      </a:r>
                      <a:r>
                        <a:rPr lang="it-IT" sz="1800" b="0" u="none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it-IT" sz="18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IABA MOTORIA” </a:t>
                      </a:r>
                      <a:endParaRPr lang="it-IT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Alunni cinquenni del plesso A.G. Zema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extracurricolare </a:t>
                      </a:r>
                    </a:p>
                    <a:p>
                      <a:pPr algn="just"/>
                      <a:r>
                        <a:rPr lang="it-IT" dirty="0"/>
                        <a:t>Tempi: febbraio/ aprile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656291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B9295B1F-1FB1-4FF5-A2AC-7E7694321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49349"/>
              </p:ext>
            </p:extLst>
          </p:nvPr>
        </p:nvGraphicFramePr>
        <p:xfrm>
          <a:off x="358839" y="3513048"/>
          <a:ext cx="11474319" cy="31572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02087">
                  <a:extLst>
                    <a:ext uri="{9D8B030D-6E8A-4147-A177-3AD203B41FA5}">
                      <a16:colId xmlns:a16="http://schemas.microsoft.com/office/drawing/2014/main" val="628544690"/>
                    </a:ext>
                  </a:extLst>
                </a:gridCol>
                <a:gridCol w="3951957">
                  <a:extLst>
                    <a:ext uri="{9D8B030D-6E8A-4147-A177-3AD203B41FA5}">
                      <a16:colId xmlns:a16="http://schemas.microsoft.com/office/drawing/2014/main" val="2846765812"/>
                    </a:ext>
                  </a:extLst>
                </a:gridCol>
                <a:gridCol w="3520275">
                  <a:extLst>
                    <a:ext uri="{9D8B030D-6E8A-4147-A177-3AD203B41FA5}">
                      <a16:colId xmlns:a16="http://schemas.microsoft.com/office/drawing/2014/main" val="4004799849"/>
                    </a:ext>
                  </a:extLst>
                </a:gridCol>
              </a:tblGrid>
              <a:tr h="764236">
                <a:tc gridSpan="3">
                  <a:txBody>
                    <a:bodyPr/>
                    <a:lstStyle/>
                    <a:p>
                      <a:pPr algn="ctr"/>
                      <a:r>
                        <a:rPr lang="it-IT" sz="4800" dirty="0">
                          <a:solidFill>
                            <a:schemeClr val="bg1"/>
                          </a:solidFill>
                        </a:rPr>
                        <a:t>MIGLIORIAMOCI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86229"/>
                  </a:ext>
                </a:extLst>
              </a:tr>
              <a:tr h="9125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Denominazione progetto/iniziativa/percorso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Sezioni coinvolte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Tempi di realizzazione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555719"/>
                  </a:ext>
                </a:extLst>
              </a:tr>
              <a:tr h="1358932">
                <a:tc>
                  <a:txBody>
                    <a:bodyPr/>
                    <a:lstStyle/>
                    <a:p>
                      <a:pPr algn="just"/>
                      <a:r>
                        <a:rPr lang="it-IT" sz="1800" b="0" u="none" kern="5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Percorsi individualizzati per alunni con BISOGNI EDUCATIVI SPECIALI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Sezioni in cui vi sono alunni con Bisogni Educativi Speciali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Orario curricolare</a:t>
                      </a:r>
                    </a:p>
                    <a:p>
                      <a:pPr algn="just"/>
                      <a:r>
                        <a:rPr lang="it-IT" dirty="0"/>
                        <a:t>Tempi: Intero anno scolastico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161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143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2372</TotalTime>
  <Words>735</Words>
  <Application>Microsoft Office PowerPoint</Application>
  <PresentationFormat>Widescreen</PresentationFormat>
  <Paragraphs>126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 </vt:lpstr>
      <vt:lpstr> </vt:lpstr>
      <vt:lpstr>Presentazione standard di PowerPoint</vt:lpstr>
      <vt:lpstr>\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 ANNUALE PROGETTI DI AMPLIAMENTO OFFERTA FORMATIVA SCUOLA DELL’INFANZIA   ANNO SCOLASTICO 2021/2022</dc:title>
  <dc:creator>pc</dc:creator>
  <cp:lastModifiedBy>pc</cp:lastModifiedBy>
  <cp:revision>181</cp:revision>
  <dcterms:created xsi:type="dcterms:W3CDTF">2022-06-26T07:55:47Z</dcterms:created>
  <dcterms:modified xsi:type="dcterms:W3CDTF">2023-07-05T10:04:48Z</dcterms:modified>
</cp:coreProperties>
</file>