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62" r:id="rId1"/>
  </p:sldMasterIdLst>
  <p:notesMasterIdLst>
    <p:notesMasterId r:id="rId11"/>
  </p:notesMasterIdLst>
  <p:sldIdLst>
    <p:sldId id="268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AE1FC"/>
    <a:srgbClr val="FBDE05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5097" autoAdjust="0"/>
  </p:normalViewPr>
  <p:slideViewPr>
    <p:cSldViewPr snapToGrid="0" showGuides="1">
      <p:cViewPr varScale="1">
        <p:scale>
          <a:sx n="80" d="100"/>
          <a:sy n="80" d="100"/>
        </p:scale>
        <p:origin x="57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B0353-E469-4B9C-A4F2-9FDEBF7ABADC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8BACD-628C-4970-B215-68B40E94B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3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EB46-0CBA-4AD5-B9DB-BFF00A7C466A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B9E8-6539-4D49-92FA-3C76C0B116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60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EB46-0CBA-4AD5-B9DB-BFF00A7C466A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B9E8-6539-4D49-92FA-3C76C0B116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00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EB46-0CBA-4AD5-B9DB-BFF00A7C466A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B9E8-6539-4D49-92FA-3C76C0B116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98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EB46-0CBA-4AD5-B9DB-BFF00A7C466A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B9E8-6539-4D49-92FA-3C76C0B116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13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EB46-0CBA-4AD5-B9DB-BFF00A7C466A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B9E8-6539-4D49-92FA-3C76C0B116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15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EB46-0CBA-4AD5-B9DB-BFF00A7C466A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B9E8-6539-4D49-92FA-3C76C0B116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41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EB46-0CBA-4AD5-B9DB-BFF00A7C466A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B9E8-6539-4D49-92FA-3C76C0B116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98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EB46-0CBA-4AD5-B9DB-BFF00A7C466A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B9E8-6539-4D49-92FA-3C76C0B116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4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EB46-0CBA-4AD5-B9DB-BFF00A7C466A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B9E8-6539-4D49-92FA-3C76C0B116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81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EB46-0CBA-4AD5-B9DB-BFF00A7C466A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B9E8-6539-4D49-92FA-3C76C0B116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66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EB46-0CBA-4AD5-B9DB-BFF00A7C466A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B9E8-6539-4D49-92FA-3C76C0B116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35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CEB46-0CBA-4AD5-B9DB-BFF00A7C466A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0B9E8-6539-4D49-92FA-3C76C0B116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19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C6BA703-D9B6-B812-21A1-3A61512DF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45" b="6769"/>
          <a:stretch/>
        </p:blipFill>
        <p:spPr>
          <a:xfrm>
            <a:off x="821204" y="883519"/>
            <a:ext cx="10628376" cy="544000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2E0BE8B-191E-2911-6D40-D088C180C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42" y="330878"/>
            <a:ext cx="18669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5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F71830-2E89-4B46-AFBC-87E7D155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897361"/>
            <a:ext cx="10515600" cy="10198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dirty="0"/>
              <a:t>Progetti PTOF  a.s. 2022/2023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450CD4-0442-4CBE-B7E0-3E57F9B0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6458"/>
            <a:ext cx="10325100" cy="2494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 progettualità previste per l’anno scolastico 2022/2023, inserite all’interno del Piano annuale dell’Offerta Formativa, sono state presentate e approvate al Collegio dei docenti del 13 dicembre 2022.</a:t>
            </a:r>
          </a:p>
          <a:p>
            <a:pPr marL="0" indent="0" algn="just">
              <a:buNone/>
            </a:pPr>
            <a:r>
              <a:rPr lang="it-IT" sz="2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Gli obiettivi previsti per ciascun percorso progettuale sono stati pienamente raggiunti ed è stato rilevato un alto gradimento da parte di alunni e genitori.</a:t>
            </a:r>
          </a:p>
        </p:txBody>
      </p:sp>
    </p:spTree>
    <p:extLst>
      <p:ext uri="{BB962C8B-B14F-4D97-AF65-F5344CB8AC3E}">
        <p14:creationId xmlns:p14="http://schemas.microsoft.com/office/powerpoint/2010/main" val="14881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C924F16C-546D-9E3E-C38A-E5DB23600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07572"/>
              </p:ext>
            </p:extLst>
          </p:nvPr>
        </p:nvGraphicFramePr>
        <p:xfrm>
          <a:off x="269033" y="416051"/>
          <a:ext cx="11653934" cy="6025897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4048755">
                  <a:extLst>
                    <a:ext uri="{9D8B030D-6E8A-4147-A177-3AD203B41FA5}">
                      <a16:colId xmlns:a16="http://schemas.microsoft.com/office/drawing/2014/main" val="1865103478"/>
                    </a:ext>
                  </a:extLst>
                </a:gridCol>
                <a:gridCol w="3710433">
                  <a:extLst>
                    <a:ext uri="{9D8B030D-6E8A-4147-A177-3AD203B41FA5}">
                      <a16:colId xmlns:a16="http://schemas.microsoft.com/office/drawing/2014/main" val="1595829387"/>
                    </a:ext>
                  </a:extLst>
                </a:gridCol>
                <a:gridCol w="3894746">
                  <a:extLst>
                    <a:ext uri="{9D8B030D-6E8A-4147-A177-3AD203B41FA5}">
                      <a16:colId xmlns:a16="http://schemas.microsoft.com/office/drawing/2014/main" val="1930155933"/>
                    </a:ext>
                  </a:extLst>
                </a:gridCol>
              </a:tblGrid>
              <a:tr h="48099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3600" b="0" kern="1200" dirty="0">
                          <a:solidFill>
                            <a:srgbClr val="00B05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Competenze per la vita</a:t>
                      </a:r>
                      <a:endParaRPr lang="it-IT" sz="3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87746"/>
                  </a:ext>
                </a:extLst>
              </a:tr>
              <a:tr h="219276">
                <a:tc>
                  <a:txBody>
                    <a:bodyPr/>
                    <a:lstStyle/>
                    <a:p>
                      <a:pPr marL="201930" indent="-194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201930" indent="-194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DENOMINAZIONE</a:t>
                      </a:r>
                      <a:endParaRPr lang="it-IT" sz="205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1930" indent="-194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PROGETTO/INIZIATIVA/PERCORSO</a:t>
                      </a:r>
                      <a:endParaRPr lang="it-IT" sz="2050" b="1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201930" indent="-194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10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58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it-IT" sz="5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10858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CLASSI/INTERCLASSI COINVOLTE</a:t>
                      </a:r>
                      <a:endParaRPr lang="it-IT" sz="205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66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8680" algn="l"/>
                        </a:tabLst>
                      </a:pPr>
                      <a:endParaRPr lang="it-IT" sz="5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11366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8680" algn="l"/>
                        </a:tabLs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 DI REALIZZAZIONE</a:t>
                      </a:r>
                      <a:endParaRPr lang="it-IT" sz="205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01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 “STUDY AND TEST FOR THE BEST” </a:t>
                      </a:r>
                      <a:endParaRPr lang="it-IT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delle classi quinte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con competenze da potenziare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858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1303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extracurricolare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11303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Marzo/Maggio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96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 “ECCELLENZA LINGUA INGLESE” (organizzato dal Centro Studi Cambridge “Just British”)</a:t>
                      </a:r>
                    </a:p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  <a:tabLst>
                          <a:tab pos="868680" algn="l"/>
                        </a:tabLst>
                      </a:pPr>
                      <a:endParaRPr lang="it-IT" sz="1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  <a:tabLst>
                          <a:tab pos="868680" algn="l"/>
                        </a:tabLst>
                      </a:pPr>
                      <a:endParaRPr lang="it-IT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classi terze, quarte e quinte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858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extracurricolare</a:t>
                      </a:r>
                      <a:endParaRPr lang="it-IT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1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secondo quadrimestre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9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 “CODING E ROBOTICA EDUCATIVA – GIOCARE E APPRENDERE CON LE TECNOLOGIE”</a:t>
                      </a:r>
                    </a:p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  <a:tabLst>
                          <a:tab pos="868680" algn="l"/>
                        </a:tabLst>
                      </a:pP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  <a:tabLst>
                          <a:tab pos="108585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classi terze </a:t>
                      </a:r>
                      <a:endParaRPr lang="it-IT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858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tabLst>
                          <a:tab pos="108585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extracurricolare</a:t>
                      </a:r>
                      <a:endParaRPr lang="it-IT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tabLst>
                          <a:tab pos="108585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Marzo/Maggio</a:t>
                      </a:r>
                      <a:endParaRPr lang="it-IT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5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800"/>
                        <a:buFont typeface="Symbol" panose="05050102010706020507" pitchFamily="18" charset="2"/>
                        <a:buNone/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Percorsi di SVILUPPO DELLE COMPETENZE LOGICO-MATEMATICHE, DIGITALI E DI CODING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800"/>
                        <a:buFont typeface="Symbol" panose="05050102010706020507" pitchFamily="18" charset="2"/>
                        <a:buNone/>
                        <a:tabLst>
                          <a:tab pos="868680" algn="l"/>
                        </a:tabLst>
                      </a:pPr>
                      <a:endParaRPr lang="it-IT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</a:t>
                      </a: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unni di t</a:t>
                      </a: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utte le classi 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11760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111760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intero anno scolastico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5570"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868680" algn="l"/>
                        </a:tabLst>
                      </a:pPr>
                      <a:r>
                        <a:rPr lang="it-IT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634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55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C924F16C-546D-9E3E-C38A-E5DB23600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68749"/>
              </p:ext>
            </p:extLst>
          </p:nvPr>
        </p:nvGraphicFramePr>
        <p:xfrm>
          <a:off x="269033" y="726630"/>
          <a:ext cx="11653934" cy="540474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4048755">
                  <a:extLst>
                    <a:ext uri="{9D8B030D-6E8A-4147-A177-3AD203B41FA5}">
                      <a16:colId xmlns:a16="http://schemas.microsoft.com/office/drawing/2014/main" val="1865103478"/>
                    </a:ext>
                  </a:extLst>
                </a:gridCol>
                <a:gridCol w="3710433">
                  <a:extLst>
                    <a:ext uri="{9D8B030D-6E8A-4147-A177-3AD203B41FA5}">
                      <a16:colId xmlns:a16="http://schemas.microsoft.com/office/drawing/2014/main" val="1595829387"/>
                    </a:ext>
                  </a:extLst>
                </a:gridCol>
                <a:gridCol w="3894746">
                  <a:extLst>
                    <a:ext uri="{9D8B030D-6E8A-4147-A177-3AD203B41FA5}">
                      <a16:colId xmlns:a16="http://schemas.microsoft.com/office/drawing/2014/main" val="1930155933"/>
                    </a:ext>
                  </a:extLst>
                </a:gridCol>
              </a:tblGrid>
              <a:tr h="48099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3600" b="0" kern="1200" dirty="0">
                          <a:solidFill>
                            <a:srgbClr val="00B05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Competenze per la vita</a:t>
                      </a:r>
                      <a:endParaRPr lang="it-IT" sz="3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87746"/>
                  </a:ext>
                </a:extLst>
              </a:tr>
              <a:tr h="483438">
                <a:tc>
                  <a:txBody>
                    <a:bodyPr/>
                    <a:lstStyle/>
                    <a:p>
                      <a:pPr marL="0" indent="-194945" algn="l">
                        <a:spcAft>
                          <a:spcPts val="0"/>
                        </a:spcAft>
                      </a:pPr>
                      <a:endParaRPr lang="it-IT" sz="10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201930" indent="-194945" algn="ctr"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DENOMINAZIONE</a:t>
                      </a:r>
                      <a:endParaRPr lang="it-IT" sz="205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1930" indent="-194945" algn="ctr"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PROGETTO/INIZIATIVA/PERCORSO</a:t>
                      </a:r>
                      <a:endParaRPr lang="it-IT" sz="2050" b="1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201930" indent="-194945" algn="ctr">
                        <a:spcAft>
                          <a:spcPts val="0"/>
                        </a:spcAft>
                      </a:pPr>
                      <a:endParaRPr lang="it-IT" sz="10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3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108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CLASSI/INTERCLASSI COINVOLTE</a:t>
                      </a:r>
                      <a:endParaRPr lang="it-IT" sz="205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66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8680" algn="l"/>
                        </a:tabLst>
                      </a:pPr>
                      <a:endParaRPr lang="it-IT" sz="5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11366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8680" algn="l"/>
                        </a:tabLs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 DI REALIZZAZIONE</a:t>
                      </a:r>
                      <a:endParaRPr lang="it-IT" sz="205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01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Iniziative “EUROPE CODE</a:t>
                      </a:r>
                      <a:r>
                        <a:rPr lang="it-IT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WEEK 2022” e “ORA DEL CODICE”</a:t>
                      </a:r>
                    </a:p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  <a:tabLst>
                          <a:tab pos="868680" algn="l"/>
                        </a:tabLst>
                      </a:pPr>
                      <a:endParaRPr lang="it-IT" sz="1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  <a:tabLst>
                          <a:tab pos="868680" algn="l"/>
                        </a:tabLst>
                      </a:pPr>
                      <a:endParaRPr lang="it-IT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ct val="55000"/>
                        <a:buFont typeface="Arial" panose="020B0604020202020204" pitchFamily="34" charset="0"/>
                        <a:buNone/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di varie classi </a:t>
                      </a:r>
                      <a:endParaRPr lang="it-IT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176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11760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111760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Ottobre/Dicembre 2022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5570" algn="l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790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7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 “INNOVAMENTI+”</a:t>
                      </a:r>
                      <a:endParaRPr lang="it-IT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8585" algn="l"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  <a:endParaRPr lang="it-IT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classi 3^A - 3^B del plesso</a:t>
                      </a:r>
                    </a:p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“Don Milani”</a:t>
                      </a:r>
                      <a:endParaRPr lang="it-IT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11760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111760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intero anno scolastico</a:t>
                      </a:r>
                      <a:endParaRPr lang="it-IT" sz="18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111760" algn="l"/>
                          <a:tab pos="868680" algn="l"/>
                        </a:tabLst>
                      </a:pPr>
                      <a:endParaRPr lang="it-IT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6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7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 “STEAM: TRA SCIENZA E</a:t>
                      </a:r>
                      <a:r>
                        <a:rPr lang="it-IT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ARTE PER IMPARARE CON</a:t>
                      </a:r>
                      <a:r>
                        <a:rPr lang="it-IT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STUPORE”</a:t>
                      </a:r>
                      <a:endParaRPr lang="it-IT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  <a:tabLst>
                          <a:tab pos="108585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classi prime del plesso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  <a:tabLst>
                          <a:tab pos="108585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“Don Milani”</a:t>
                      </a:r>
                      <a:endParaRPr lang="it-IT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1760" algn="l"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  <a:p>
                      <a:pPr marL="111760" algn="l">
                        <a:tabLst>
                          <a:tab pos="868680" algn="l"/>
                        </a:tabLst>
                      </a:pPr>
                      <a:endParaRPr lang="it-IT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tabLst>
                          <a:tab pos="108585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extracurricolare</a:t>
                      </a:r>
                      <a:endParaRPr lang="it-IT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tabLst>
                          <a:tab pos="108585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Marzo/Aprile</a:t>
                      </a:r>
                      <a:endParaRPr lang="it-IT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  <a:endParaRPr lang="it-IT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7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 “ARTISTI PER UN GIORNO”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  <a:tabLst>
                          <a:tab pos="108585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classi prime del plesso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  <a:tabLst>
                          <a:tab pos="108585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“Gandhi”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  <a:tabLst>
                          <a:tab pos="108585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extracurricolare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  <a:tabLst>
                          <a:tab pos="108585" algn="l"/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Marzo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7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07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C924F16C-546D-9E3E-C38A-E5DB23600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88598"/>
              </p:ext>
            </p:extLst>
          </p:nvPr>
        </p:nvGraphicFramePr>
        <p:xfrm>
          <a:off x="292358" y="179203"/>
          <a:ext cx="11607283" cy="6499594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4032548">
                  <a:extLst>
                    <a:ext uri="{9D8B030D-6E8A-4147-A177-3AD203B41FA5}">
                      <a16:colId xmlns:a16="http://schemas.microsoft.com/office/drawing/2014/main" val="1865103478"/>
                    </a:ext>
                  </a:extLst>
                </a:gridCol>
                <a:gridCol w="3695580">
                  <a:extLst>
                    <a:ext uri="{9D8B030D-6E8A-4147-A177-3AD203B41FA5}">
                      <a16:colId xmlns:a16="http://schemas.microsoft.com/office/drawing/2014/main" val="1595829387"/>
                    </a:ext>
                  </a:extLst>
                </a:gridCol>
                <a:gridCol w="3879155">
                  <a:extLst>
                    <a:ext uri="{9D8B030D-6E8A-4147-A177-3AD203B41FA5}">
                      <a16:colId xmlns:a16="http://schemas.microsoft.com/office/drawing/2014/main" val="1930155933"/>
                    </a:ext>
                  </a:extLst>
                </a:gridCol>
              </a:tblGrid>
              <a:tr h="62735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3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Cittadini si diventa</a:t>
                      </a:r>
                      <a:endParaRPr lang="it-IT" sz="3600" b="0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adugi" panose="020B0502040204020203" pitchFamily="34" charset="0"/>
                        <a:ea typeface="Gadug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87746"/>
                  </a:ext>
                </a:extLst>
              </a:tr>
              <a:tr h="995160">
                <a:tc>
                  <a:txBody>
                    <a:bodyPr/>
                    <a:lstStyle/>
                    <a:p>
                      <a:pPr marL="0" indent="-194945" algn="ctr"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</a:t>
                      </a:r>
                    </a:p>
                    <a:p>
                      <a:pPr marL="0" indent="-194945" algn="ctr"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DENOMINAZIONE</a:t>
                      </a:r>
                      <a:endParaRPr lang="it-IT" sz="205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1930" indent="-194945" algn="ctr"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PROGETTO/INIZIATIVA/PERCORSO </a:t>
                      </a:r>
                      <a:endParaRPr lang="it-IT" sz="205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3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108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CLASSI/INTERCLASSI COINVOLTE</a:t>
                      </a:r>
                      <a:endParaRPr lang="it-IT" sz="205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66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8680" algn="l"/>
                        </a:tabLst>
                      </a:pPr>
                      <a:endParaRPr lang="it-IT" sz="3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11366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8680" algn="l"/>
                        </a:tabLs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 DI REALIZZAZIONE</a:t>
                      </a:r>
                      <a:endParaRPr lang="it-IT" sz="205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012874"/>
                  </a:ext>
                </a:extLst>
              </a:tr>
              <a:tr h="263902">
                <a:tc>
                  <a:txBody>
                    <a:bodyPr/>
                    <a:lstStyle/>
                    <a:p>
                      <a:pPr marL="93663" lvl="0" indent="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 Continuità con la Scuola Primaria e la Scuola dell’Infanzia </a:t>
                      </a:r>
                      <a:r>
                        <a:rPr lang="it-IT" sz="17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“FACCIAMO FESTA, INSIEME... A SCUOLA”</a:t>
                      </a:r>
                    </a:p>
                    <a:p>
                      <a:pPr marL="93663" lvl="0" indent="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None/>
                      </a:pPr>
                      <a:endParaRPr lang="it-IT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lvl="0" indent="0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cinquenni della Scuola dell’Infanzia e di classe quinta della Scuola Primaria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3663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</a:p>
                    <a:p>
                      <a:pPr marL="0" lvl="0" indent="93663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Novembre/Dicembre/Febbraio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790635"/>
                  </a:ext>
                </a:extLst>
              </a:tr>
              <a:tr h="499299">
                <a:tc>
                  <a:txBody>
                    <a:bodyPr/>
                    <a:lstStyle/>
                    <a:p>
                      <a:pPr marL="93663" lvl="0" indent="-93663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Progetto Open Day 2022/2023: “EMOZIONIAMOCI IN NUOVI AMBIENTI”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lvl="0" indent="0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delle classi quinte della Scuola Primaria e alunni cinquenni della Scuola dell’Infanzia </a:t>
                      </a:r>
                    </a:p>
                    <a:p>
                      <a:pPr marL="93663" lvl="0" indent="0" algn="l">
                        <a:buSzPts val="800"/>
                        <a:buFont typeface="Symbol" panose="05050102010706020507" pitchFamily="18" charset="2"/>
                        <a:buNone/>
                      </a:pPr>
                      <a:endParaRPr lang="it-IT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3663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extracurricolare</a:t>
                      </a:r>
                    </a:p>
                    <a:p>
                      <a:pPr marL="0" lvl="0" indent="93663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Dicembre/Gennaio</a:t>
                      </a:r>
                    </a:p>
                    <a:p>
                      <a:pPr marL="142875" indent="-14287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61417"/>
                  </a:ext>
                </a:extLst>
              </a:tr>
              <a:tr h="611237">
                <a:tc>
                  <a:txBody>
                    <a:bodyPr/>
                    <a:lstStyle/>
                    <a:p>
                      <a:pPr marL="93663" lvl="0" indent="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Iniziativa: Inaugurazione dell’ORTO-GIARDINO DI SCUOLA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lvl="0" indent="0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cinquenni del plesso “Zema” e alunni delle classi quarte del plesso “Don Milani” (con la partecipazione delle Autorità locali)</a:t>
                      </a:r>
                    </a:p>
                    <a:p>
                      <a:pPr marL="93663" lvl="0" indent="0" algn="l">
                        <a:buSzPts val="800"/>
                        <a:buFont typeface="Symbol" panose="05050102010706020507" pitchFamily="18" charset="2"/>
                        <a:buNone/>
                      </a:pPr>
                      <a:endParaRPr lang="it-IT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3663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</a:p>
                    <a:p>
                      <a:pPr marL="0" lvl="0" indent="93663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 - giornata dedicata: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07 Giugno 2023</a:t>
                      </a:r>
                    </a:p>
                    <a:p>
                      <a:pPr marL="142875" indent="-14287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6223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marL="111760" algn="l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 ”CONTINUITÀ” con la Scuola Primaria e la Scuola Secondaria di I grado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lvl="0" indent="0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delle classi quinte e alunni del primo anno della Scuola Secondaria di I grado</a:t>
                      </a:r>
                    </a:p>
                    <a:p>
                      <a:pPr marL="93663" lvl="0" indent="0" algn="l">
                        <a:buSzPts val="800"/>
                        <a:buFont typeface="Symbol" panose="05050102010706020507" pitchFamily="18" charset="2"/>
                        <a:buNone/>
                      </a:pPr>
                      <a:endParaRPr lang="it-IT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3663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extracurricolare</a:t>
                      </a:r>
                    </a:p>
                    <a:p>
                      <a:pPr marL="0" lvl="0" indent="93663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Novembre/Gennaio/Giugno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7142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marL="93663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Percorso formativo di EDUCAZIONE AMBIENTALE AROBA2 - Azienda Navita </a:t>
                      </a:r>
                    </a:p>
                    <a:p>
                      <a:pPr marL="93663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endParaRPr lang="it-IT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Alunni di tutte le classi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</a:p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giornate dedicate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15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41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C924F16C-546D-9E3E-C38A-E5DB23600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02726"/>
              </p:ext>
            </p:extLst>
          </p:nvPr>
        </p:nvGraphicFramePr>
        <p:xfrm>
          <a:off x="314130" y="177570"/>
          <a:ext cx="11563739" cy="650286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3989004">
                  <a:extLst>
                    <a:ext uri="{9D8B030D-6E8A-4147-A177-3AD203B41FA5}">
                      <a16:colId xmlns:a16="http://schemas.microsoft.com/office/drawing/2014/main" val="1865103478"/>
                    </a:ext>
                  </a:extLst>
                </a:gridCol>
                <a:gridCol w="3695580">
                  <a:extLst>
                    <a:ext uri="{9D8B030D-6E8A-4147-A177-3AD203B41FA5}">
                      <a16:colId xmlns:a16="http://schemas.microsoft.com/office/drawing/2014/main" val="1595829387"/>
                    </a:ext>
                  </a:extLst>
                </a:gridCol>
                <a:gridCol w="3879155">
                  <a:extLst>
                    <a:ext uri="{9D8B030D-6E8A-4147-A177-3AD203B41FA5}">
                      <a16:colId xmlns:a16="http://schemas.microsoft.com/office/drawing/2014/main" val="1930155933"/>
                    </a:ext>
                  </a:extLst>
                </a:gridCol>
              </a:tblGrid>
              <a:tr h="62735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3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Cittadini si diventa</a:t>
                      </a:r>
                      <a:endParaRPr lang="it-IT" sz="3600" b="0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adugi" panose="020B0502040204020203" pitchFamily="34" charset="0"/>
                        <a:ea typeface="Gadug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87746"/>
                  </a:ext>
                </a:extLst>
              </a:tr>
              <a:tr h="929846">
                <a:tc>
                  <a:txBody>
                    <a:bodyPr/>
                    <a:lstStyle/>
                    <a:p>
                      <a:pPr marL="201930" indent="-194945" algn="ctr"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</a:t>
                      </a:r>
                    </a:p>
                    <a:p>
                      <a:pPr marL="201930" indent="-194945" algn="ctr"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DENOMINAZIONE</a:t>
                      </a:r>
                      <a:endParaRPr lang="it-IT" sz="205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1930" indent="-194945" algn="ctr"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PROGETTO/INIZIATIVA/PERCORSO </a:t>
                      </a:r>
                      <a:endParaRPr lang="it-IT" sz="205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5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1085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CLASSI/INTERCLASSI</a:t>
                      </a:r>
                    </a:p>
                    <a:p>
                      <a:pPr marL="1085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COINVOLTE</a:t>
                      </a:r>
                      <a:endParaRPr lang="it-IT" sz="205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66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68680" algn="l"/>
                        </a:tabLst>
                      </a:pPr>
                      <a:endParaRPr lang="it-IT" sz="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11366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8680" algn="l"/>
                        </a:tabLs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 DI REALIZZAZIONE</a:t>
                      </a:r>
                      <a:endParaRPr lang="it-IT" sz="205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012874"/>
                  </a:ext>
                </a:extLst>
              </a:tr>
              <a:tr h="499299">
                <a:tc>
                  <a:txBody>
                    <a:bodyPr/>
                    <a:lstStyle/>
                    <a:p>
                      <a:pPr marL="93663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Percorsi didattici  di PREVENZIONE AL BULLISMO E CYBERBULLISMO</a:t>
                      </a:r>
                    </a:p>
                    <a:p>
                      <a:pPr marL="111760" algn="l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Tutte le Interclassi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</a:p>
                    <a:p>
                      <a:pPr marL="0" lvl="0" indent="0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intero anno scolastico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61417"/>
                  </a:ext>
                </a:extLst>
              </a:tr>
              <a:tr h="611237">
                <a:tc>
                  <a:txBody>
                    <a:bodyPr/>
                    <a:lstStyle/>
                    <a:p>
                      <a:pPr marL="0" lvl="0" indent="93663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Percorsi didattici di LEGALITÀ</a:t>
                      </a:r>
                    </a:p>
                    <a:p>
                      <a:pPr marL="111760" algn="l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lvl="0" indent="-93663" algn="l">
                        <a:buSzPts val="9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Alunni delle classi quinte (con la partecipazione di una componente del Comando dei Carabinieri di Modugno)</a:t>
                      </a:r>
                    </a:p>
                    <a:p>
                      <a:pPr marL="93663" lvl="0" indent="-93663" algn="l">
                        <a:buSzPts val="900"/>
                        <a:buFont typeface="Symbol" panose="05050102010706020507" pitchFamily="18" charset="2"/>
                        <a:buNone/>
                      </a:pPr>
                      <a:endParaRPr lang="it-IT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9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</a:p>
                    <a:p>
                      <a:pPr marL="0" lvl="0" indent="0" algn="l">
                        <a:buSzPts val="9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giornate dedicate</a:t>
                      </a:r>
                    </a:p>
                    <a:p>
                      <a:pPr marL="0" lvl="0" indent="0" algn="l">
                        <a:buSzPts val="9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dal 20 al 25 Marzo 2023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6223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marL="93663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Percorsi didattici di EDUCAZIONE STRADALE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lvl="0" indent="0" algn="l">
                        <a:buSzPts val="9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di tutte le classi (con la partecipazione del Maresciallo della Polizia Municipale di Modugno)</a:t>
                      </a:r>
                    </a:p>
                    <a:p>
                      <a:pPr marL="93663" lvl="0" indent="0" algn="l">
                        <a:buSzPts val="900"/>
                        <a:buFont typeface="Symbol" panose="05050102010706020507" pitchFamily="18" charset="2"/>
                        <a:buNone/>
                      </a:pPr>
                      <a:endParaRPr lang="it-IT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9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</a:p>
                    <a:p>
                      <a:pPr marL="0" lvl="0" indent="0" algn="l">
                        <a:buSzPts val="9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secondo quadrimestre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7142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marL="93663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Iniziativa “FRUTTA E VERDURA NELLE SCUOLE”</a:t>
                      </a:r>
                    </a:p>
                    <a:p>
                      <a:pPr marL="93663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endParaRPr lang="it-IT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3663" algn="l">
                        <a:buSzPts val="9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di tutte le classi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9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</a:p>
                    <a:p>
                      <a:pPr marL="0" lvl="0" indent="0" algn="l">
                        <a:buSzPts val="9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secondo quadrimestre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215834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marL="93663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 “...PER FARE TUTTO CI VUOLE UN FIORE” </a:t>
                      </a:r>
                    </a:p>
                    <a:p>
                      <a:pPr marL="93663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endParaRPr lang="it-IT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lvl="0" indent="0" algn="l">
                        <a:buSzPts val="9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delle classi quarte del plesso “Don Milani”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9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extracurricolare</a:t>
                      </a:r>
                    </a:p>
                    <a:p>
                      <a:pPr marL="0" lvl="0" indent="0" algn="l">
                        <a:buSzPts val="9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Aprile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76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9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C924F16C-546D-9E3E-C38A-E5DB23600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91025"/>
              </p:ext>
            </p:extLst>
          </p:nvPr>
        </p:nvGraphicFramePr>
        <p:xfrm>
          <a:off x="273698" y="95210"/>
          <a:ext cx="11644604" cy="666758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4071540">
                  <a:extLst>
                    <a:ext uri="{9D8B030D-6E8A-4147-A177-3AD203B41FA5}">
                      <a16:colId xmlns:a16="http://schemas.microsoft.com/office/drawing/2014/main" val="1865103478"/>
                    </a:ext>
                  </a:extLst>
                </a:gridCol>
                <a:gridCol w="3666782">
                  <a:extLst>
                    <a:ext uri="{9D8B030D-6E8A-4147-A177-3AD203B41FA5}">
                      <a16:colId xmlns:a16="http://schemas.microsoft.com/office/drawing/2014/main" val="1595829387"/>
                    </a:ext>
                  </a:extLst>
                </a:gridCol>
                <a:gridCol w="3906282">
                  <a:extLst>
                    <a:ext uri="{9D8B030D-6E8A-4147-A177-3AD203B41FA5}">
                      <a16:colId xmlns:a16="http://schemas.microsoft.com/office/drawing/2014/main" val="1930155933"/>
                    </a:ext>
                  </a:extLst>
                </a:gridCol>
              </a:tblGrid>
              <a:tr h="62735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3600" b="0" kern="1200" dirty="0">
                          <a:solidFill>
                            <a:srgbClr val="FF66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Sosteniamo la cultura</a:t>
                      </a:r>
                      <a:endParaRPr lang="it-IT" sz="3600" b="0" kern="100" dirty="0">
                        <a:solidFill>
                          <a:srgbClr val="FF6600"/>
                        </a:solidFill>
                        <a:effectLst/>
                        <a:latin typeface="Gadugi" panose="020B0502040204020203" pitchFamily="34" charset="0"/>
                        <a:ea typeface="Gadug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87746"/>
                  </a:ext>
                </a:extLst>
              </a:tr>
              <a:tr h="929846">
                <a:tc>
                  <a:txBody>
                    <a:bodyPr/>
                    <a:lstStyle/>
                    <a:p>
                      <a:pPr marL="201930" indent="-194945" algn="ctr"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</a:t>
                      </a:r>
                    </a:p>
                    <a:p>
                      <a:pPr marL="201930" indent="-194945" algn="ctr"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DENOMINAZIONE</a:t>
                      </a:r>
                      <a:endParaRPr lang="it-IT" sz="205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1930" indent="-194945" algn="ctr"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PROGETTO/INIZIATIVA/PERCORSO </a:t>
                      </a:r>
                      <a:endParaRPr lang="it-IT" sz="205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5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1085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CLASSI/INTERCLASSI</a:t>
                      </a:r>
                    </a:p>
                    <a:p>
                      <a:pPr marL="1085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COINVOLTE</a:t>
                      </a:r>
                      <a:endParaRPr lang="it-IT" sz="205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66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68680" algn="l"/>
                        </a:tabLst>
                      </a:pPr>
                      <a:endParaRPr lang="it-IT" sz="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11366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8680" algn="l"/>
                        </a:tabLs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 DI REALIZZAZIONE</a:t>
                      </a:r>
                      <a:endParaRPr lang="it-IT" sz="205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012874"/>
                  </a:ext>
                </a:extLst>
              </a:tr>
              <a:tr h="499299">
                <a:tc>
                  <a:txBody>
                    <a:bodyPr/>
                    <a:lstStyle/>
                    <a:p>
                      <a:pPr marL="93663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 </a:t>
                      </a:r>
                      <a:r>
                        <a:rPr lang="it-IT" sz="17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“DIVERTIAMOCI CON LA MAT-ITA”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3663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Interclasse prime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Orario curricolare</a:t>
                      </a:r>
                    </a:p>
                    <a:p>
                      <a:pPr marL="0" lvl="0" indent="0" algn="l"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Tempi: intero anno scolastico</a:t>
                      </a:r>
                    </a:p>
                    <a:p>
                      <a:pPr marL="0" lvl="0" indent="0" algn="l">
                        <a:buFont typeface="Symbol" panose="05050102010706020507" pitchFamily="18" charset="2"/>
                        <a:buNone/>
                      </a:pPr>
                      <a:endParaRPr lang="it-IT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61417"/>
                  </a:ext>
                </a:extLst>
              </a:tr>
              <a:tr h="611237">
                <a:tc>
                  <a:txBody>
                    <a:bodyPr/>
                    <a:lstStyle/>
                    <a:p>
                      <a:pPr marL="0" lvl="0" indent="93663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 “PAROLE E NUMERI IN GIOCO”</a:t>
                      </a:r>
                    </a:p>
                    <a:p>
                      <a:pPr marL="111760" algn="l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3663" algn="l"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Interclasse seconde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Orario curricolare</a:t>
                      </a:r>
                    </a:p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Tempi: intero anno scolastico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6223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marL="93663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Percorso di sperimentazione “PHILOSOPHY FOR CHILDREN”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lvl="0" indent="0" algn="l"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delle classi seconde del plesso “Don Milani”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Orario curricolare</a:t>
                      </a:r>
                    </a:p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Tempi: intero anno scolastico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7142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marL="0" lvl="0" indent="93663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 “IL MONDO INTORNO A NOI”</a:t>
                      </a:r>
                    </a:p>
                    <a:p>
                      <a:pPr marL="111760" algn="l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3663" algn="l"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Interclasse terze</a:t>
                      </a:r>
                    </a:p>
                    <a:p>
                      <a:pPr marL="111125" algn="l"/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Orario curricolare</a:t>
                      </a:r>
                    </a:p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Tempi: intero anno scolastico</a:t>
                      </a:r>
                    </a:p>
                    <a:p>
                      <a:pPr marL="111125" algn="l"/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215834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marL="93663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 “LA VITA SEGRETA DEI GIOCATTOLI”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lvl="0" indent="0" algn="l"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delle classi terze del plesso “Don Milani”</a:t>
                      </a:r>
                    </a:p>
                    <a:p>
                      <a:pPr marL="111125" algn="l"/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Orario curricolare</a:t>
                      </a:r>
                    </a:p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Tempi: intero anno scolastico</a:t>
                      </a:r>
                    </a:p>
                    <a:p>
                      <a:pPr marL="111125" algn="l"/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762571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marL="0" lvl="0" indent="93663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Progetto “NICE 2 MEET U”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lvl="0" indent="0" algn="l"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della classe 3^A del plesso “Faenza” e alunni di una classe di una Scuola Primaria della Svezia. </a:t>
                      </a:r>
                    </a:p>
                    <a:p>
                      <a:pPr marL="93663" lvl="0" indent="0" algn="l">
                        <a:buSzPts val="1000"/>
                        <a:buFont typeface="Symbol" panose="05050102010706020507" pitchFamily="18" charset="2"/>
                        <a:buNone/>
                      </a:pPr>
                      <a:endParaRPr lang="it-IT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Orario curricolare</a:t>
                      </a:r>
                    </a:p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Tempi: intero anno scolastico</a:t>
                      </a:r>
                    </a:p>
                    <a:p>
                      <a:pPr marL="111125" algn="l"/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76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9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C924F16C-546D-9E3E-C38A-E5DB23600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502836"/>
              </p:ext>
            </p:extLst>
          </p:nvPr>
        </p:nvGraphicFramePr>
        <p:xfrm>
          <a:off x="273698" y="177570"/>
          <a:ext cx="11644604" cy="650286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4382278">
                  <a:extLst>
                    <a:ext uri="{9D8B030D-6E8A-4147-A177-3AD203B41FA5}">
                      <a16:colId xmlns:a16="http://schemas.microsoft.com/office/drawing/2014/main" val="1865103478"/>
                    </a:ext>
                  </a:extLst>
                </a:gridCol>
                <a:gridCol w="3356044">
                  <a:extLst>
                    <a:ext uri="{9D8B030D-6E8A-4147-A177-3AD203B41FA5}">
                      <a16:colId xmlns:a16="http://schemas.microsoft.com/office/drawing/2014/main" val="1595829387"/>
                    </a:ext>
                  </a:extLst>
                </a:gridCol>
                <a:gridCol w="3906282">
                  <a:extLst>
                    <a:ext uri="{9D8B030D-6E8A-4147-A177-3AD203B41FA5}">
                      <a16:colId xmlns:a16="http://schemas.microsoft.com/office/drawing/2014/main" val="1930155933"/>
                    </a:ext>
                  </a:extLst>
                </a:gridCol>
              </a:tblGrid>
              <a:tr h="62735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3600" b="0" kern="1200" dirty="0">
                          <a:solidFill>
                            <a:srgbClr val="FF66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Sosteniamo la cultura</a:t>
                      </a:r>
                      <a:endParaRPr lang="it-IT" sz="3600" b="0" kern="100" dirty="0">
                        <a:solidFill>
                          <a:srgbClr val="FF6600"/>
                        </a:solidFill>
                        <a:effectLst/>
                        <a:latin typeface="Gadugi" panose="020B0502040204020203" pitchFamily="34" charset="0"/>
                        <a:ea typeface="Gadug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87746"/>
                  </a:ext>
                </a:extLst>
              </a:tr>
              <a:tr h="929846">
                <a:tc>
                  <a:txBody>
                    <a:bodyPr/>
                    <a:lstStyle/>
                    <a:p>
                      <a:pPr marL="201930" indent="-194945" algn="ctr"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</a:t>
                      </a:r>
                    </a:p>
                    <a:p>
                      <a:pPr marL="201930" indent="-194945" algn="ctr"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DENOMINAZIONE</a:t>
                      </a:r>
                      <a:endParaRPr lang="it-IT" sz="205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1930" indent="-194945" algn="ctr"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PROGETTO/INIZIATIVA/PERCORSO </a:t>
                      </a:r>
                      <a:endParaRPr lang="it-IT" sz="205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5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1085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CLASSI/INTERCLASSI</a:t>
                      </a:r>
                    </a:p>
                    <a:p>
                      <a:pPr marL="1085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COINVOLTE</a:t>
                      </a:r>
                      <a:endParaRPr lang="it-IT" sz="205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66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68680" algn="l"/>
                        </a:tabLst>
                      </a:pPr>
                      <a:endParaRPr lang="it-IT" sz="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11366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8680" algn="l"/>
                        </a:tabLs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 DI REALIZZAZIONE</a:t>
                      </a:r>
                      <a:endParaRPr lang="it-IT" sz="205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012874"/>
                  </a:ext>
                </a:extLst>
              </a:tr>
              <a:tr h="499299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Progetto “MIND@CTION”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Alunni della classe 3^B del plesso</a:t>
                      </a:r>
                    </a:p>
                    <a:p>
                      <a:pPr marL="0" lvl="0" indent="0" algn="l"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“Faenza” e alunni di una classe di</a:t>
                      </a:r>
                    </a:p>
                    <a:p>
                      <a:pPr marL="0" lvl="0" indent="0" algn="l"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una Scuola Primaria della Turchia. </a:t>
                      </a:r>
                    </a:p>
                    <a:p>
                      <a:pPr marL="0" lvl="0" indent="0" algn="l">
                        <a:buSzPts val="1000"/>
                        <a:buFont typeface="Symbol" panose="05050102010706020507" pitchFamily="18" charset="2"/>
                        <a:buNone/>
                      </a:pPr>
                      <a:endParaRPr lang="it-IT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</a:p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intero anno scolastico</a:t>
                      </a:r>
                    </a:p>
                    <a:p>
                      <a:pPr marL="111125" algn="l"/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61417"/>
                  </a:ext>
                </a:extLst>
              </a:tr>
              <a:tr h="61123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Progetto “COMPRENDI-AMO I TESTI”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3663" algn="l"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Interclasse quarte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</a:p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intero anno scolastico</a:t>
                      </a:r>
                    </a:p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endParaRPr lang="it-IT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6223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Progetto “DIVERTIAMOCI CON LA MAT-ITA”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3663" algn="l"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Interclasse quinte</a:t>
                      </a:r>
                    </a:p>
                    <a:p>
                      <a:pPr marL="111125" algn="l"/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</a:p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intero anno scolastico</a:t>
                      </a:r>
                    </a:p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endParaRPr lang="it-IT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17142"/>
                  </a:ext>
                </a:extLst>
              </a:tr>
              <a:tr h="79482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Progetto “SI VA IN SCENA”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delle classi prime del plesso “Faenza”</a:t>
                      </a:r>
                    </a:p>
                    <a:p>
                      <a:pPr marL="936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it-IT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extracurricolare</a:t>
                      </a:r>
                    </a:p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Aprile/Giugno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215834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Progetto Inclusione “ARTISTICAAMENTE”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lvl="0" indent="0" algn="l"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delle classi terze, quarte e quinte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extracurricolare</a:t>
                      </a:r>
                    </a:p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Aprile/Maggio</a:t>
                      </a:r>
                    </a:p>
                    <a:p>
                      <a:pPr marL="0" lvl="0" indent="0" algn="l">
                        <a:buSzPts val="1100"/>
                        <a:buFont typeface="Symbol" panose="05050102010706020507" pitchFamily="18" charset="2"/>
                        <a:buNone/>
                      </a:pPr>
                      <a:endParaRPr lang="it-IT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762571"/>
                  </a:ext>
                </a:extLst>
              </a:tr>
              <a:tr h="366228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Iniziativa nazionale “#IOLEGGOPERCHÈ”</a:t>
                      </a:r>
                    </a:p>
                    <a:p>
                      <a:pPr marL="111760" algn="l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3663" algn="l"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di tutte le classi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Tempi: giornate dedicate dal 5 al 13 Novembre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</a:pPr>
                      <a:endParaRPr lang="it-IT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76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87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C924F16C-546D-9E3E-C38A-E5DB23600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130405"/>
              </p:ext>
            </p:extLst>
          </p:nvPr>
        </p:nvGraphicFramePr>
        <p:xfrm>
          <a:off x="273698" y="446440"/>
          <a:ext cx="11644604" cy="3485340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4382278">
                  <a:extLst>
                    <a:ext uri="{9D8B030D-6E8A-4147-A177-3AD203B41FA5}">
                      <a16:colId xmlns:a16="http://schemas.microsoft.com/office/drawing/2014/main" val="1865103478"/>
                    </a:ext>
                  </a:extLst>
                </a:gridCol>
                <a:gridCol w="3356044">
                  <a:extLst>
                    <a:ext uri="{9D8B030D-6E8A-4147-A177-3AD203B41FA5}">
                      <a16:colId xmlns:a16="http://schemas.microsoft.com/office/drawing/2014/main" val="1595829387"/>
                    </a:ext>
                  </a:extLst>
                </a:gridCol>
                <a:gridCol w="3906282">
                  <a:extLst>
                    <a:ext uri="{9D8B030D-6E8A-4147-A177-3AD203B41FA5}">
                      <a16:colId xmlns:a16="http://schemas.microsoft.com/office/drawing/2014/main" val="1930155933"/>
                    </a:ext>
                  </a:extLst>
                </a:gridCol>
              </a:tblGrid>
              <a:tr h="50419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3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Miglioriamoci</a:t>
                      </a:r>
                      <a:endParaRPr lang="it-IT" sz="3600" b="0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adugi" panose="020B0502040204020203" pitchFamily="34" charset="0"/>
                        <a:ea typeface="Gadug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87746"/>
                  </a:ext>
                </a:extLst>
              </a:tr>
              <a:tr h="929846">
                <a:tc>
                  <a:txBody>
                    <a:bodyPr/>
                    <a:lstStyle/>
                    <a:p>
                      <a:pPr marL="201930" indent="-194945" algn="ctr"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</a:t>
                      </a:r>
                    </a:p>
                    <a:p>
                      <a:pPr marL="201930" indent="-194945" algn="ctr"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DENOMINAZIONE</a:t>
                      </a:r>
                      <a:endParaRPr lang="it-IT" sz="205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1930" indent="-194945" algn="ctr"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PROGETTO/INIZIATIVA/PERCORSO </a:t>
                      </a:r>
                      <a:endParaRPr lang="it-IT" sz="205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5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1085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CLASSI/INTERCLASSI</a:t>
                      </a:r>
                    </a:p>
                    <a:p>
                      <a:pPr marL="1085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COINVOLTE</a:t>
                      </a:r>
                      <a:endParaRPr lang="it-IT" sz="205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366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68680" algn="l"/>
                        </a:tabLst>
                      </a:pPr>
                      <a:endParaRPr lang="it-IT" sz="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Gadugi" panose="020B0502040204020203" pitchFamily="34" charset="0"/>
                        <a:cs typeface="+mn-cs"/>
                      </a:endParaRPr>
                    </a:p>
                    <a:p>
                      <a:pPr marL="11366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8680" algn="l"/>
                        </a:tabLst>
                      </a:pPr>
                      <a:r>
                        <a:rPr lang="it-IT" sz="2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TEMPI DI REALIZZAZIONE</a:t>
                      </a:r>
                      <a:endParaRPr lang="it-IT" sz="205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012874"/>
                  </a:ext>
                </a:extLst>
              </a:tr>
              <a:tr h="499299">
                <a:tc>
                  <a:txBody>
                    <a:bodyPr/>
                    <a:lstStyle/>
                    <a:p>
                      <a:pPr marL="93663" lvl="0" indent="0" algn="l">
                        <a:spcAft>
                          <a:spcPts val="0"/>
                        </a:spcAft>
                        <a:buSzPts val="7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Percorsi di RECUPERO E POTENZIAMENTO DELLE COMPETENZE IN ITALIANO E MATEMATICA. </a:t>
                      </a:r>
                    </a:p>
                    <a:p>
                      <a:pPr marL="201930" algn="l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3663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Alunni di tutte le classi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lvl="0" indent="0" algn="l">
                        <a:buSzPts val="7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</a:p>
                    <a:p>
                      <a:pPr marL="93663" lvl="0" indent="-93663" algn="l">
                        <a:buSzPts val="7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Tempi: intero anno scolastico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61417"/>
                  </a:ext>
                </a:extLst>
              </a:tr>
              <a:tr h="611237">
                <a:tc>
                  <a:txBody>
                    <a:bodyPr/>
                    <a:lstStyle/>
                    <a:p>
                      <a:pPr marL="93663" lvl="0" indent="0" algn="l">
                        <a:buSzPts val="700"/>
                        <a:buFont typeface="Symbol" panose="05050102010706020507" pitchFamily="18" charset="2"/>
                        <a:buNone/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Percorsi individualizzati per ALUNNI CON BISOGNI EDUCATIVI SPECIALI</a:t>
                      </a:r>
                    </a:p>
                    <a:p>
                      <a:pPr marL="201930" algn="l">
                        <a:tabLst>
                          <a:tab pos="868680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lvl="0" indent="0" algn="l">
                        <a:buSzPts val="800"/>
                        <a:buFont typeface="Symbol" panose="05050102010706020507" pitchFamily="18" charset="2"/>
                        <a:buNone/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Classi in cui vi sono alunni con Bisogni Educativi Speciali 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93663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None/>
                        <a:tabLst>
                          <a:tab pos="588645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Orario curricolare</a:t>
                      </a:r>
                    </a:p>
                    <a:p>
                      <a:pPr marL="93663" lvl="0" indent="-93663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900"/>
                        <a:buFont typeface="Arial" panose="020B0604020202020204" pitchFamily="34" charset="0"/>
                        <a:buNone/>
                        <a:tabLst>
                          <a:tab pos="588645" algn="l"/>
                        </a:tabLs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adugi" panose="020B0502040204020203" pitchFamily="34" charset="0"/>
                          <a:cs typeface="+mn-cs"/>
                        </a:rPr>
                        <a:t>  Tempi: intero anno scolastico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6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068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tro opac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8525</TotalTime>
  <Words>1058</Words>
  <Application>Microsoft Office PowerPoint</Application>
  <PresentationFormat>Widescreen</PresentationFormat>
  <Paragraphs>233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Gadugi</vt:lpstr>
      <vt:lpstr>Symbol</vt:lpstr>
      <vt:lpstr>Tema di Office</vt:lpstr>
      <vt:lpstr>Presentazione standard di PowerPoint</vt:lpstr>
      <vt:lpstr>Progetti PTOF  a.s. 2022/2023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 annuale PTOF Scuola Primaria a.s 2020/2021</dc:title>
  <dc:creator>antosory</dc:creator>
  <cp:lastModifiedBy>giacoma burdi</cp:lastModifiedBy>
  <cp:revision>114</cp:revision>
  <dcterms:created xsi:type="dcterms:W3CDTF">2021-06-21T15:46:18Z</dcterms:created>
  <dcterms:modified xsi:type="dcterms:W3CDTF">2023-07-05T10:06:28Z</dcterms:modified>
</cp:coreProperties>
</file>