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7" r:id="rId2"/>
    <p:sldId id="260" r:id="rId3"/>
    <p:sldId id="309" r:id="rId4"/>
    <p:sldId id="302" r:id="rId5"/>
    <p:sldId id="301" r:id="rId6"/>
    <p:sldId id="307" r:id="rId7"/>
    <p:sldId id="305" r:id="rId8"/>
    <p:sldId id="306" r:id="rId9"/>
    <p:sldId id="261" r:id="rId10"/>
    <p:sldId id="262" r:id="rId11"/>
    <p:sldId id="267" r:id="rId12"/>
    <p:sldId id="271" r:id="rId13"/>
    <p:sldId id="265" r:id="rId14"/>
    <p:sldId id="266" r:id="rId15"/>
    <p:sldId id="268" r:id="rId16"/>
    <p:sldId id="269" r:id="rId17"/>
    <p:sldId id="270" r:id="rId18"/>
    <p:sldId id="272" r:id="rId19"/>
    <p:sldId id="278" r:id="rId20"/>
    <p:sldId id="279" r:id="rId21"/>
    <p:sldId id="280" r:id="rId22"/>
    <p:sldId id="283" r:id="rId23"/>
    <p:sldId id="287" r:id="rId24"/>
    <p:sldId id="281" r:id="rId25"/>
    <p:sldId id="282" r:id="rId26"/>
    <p:sldId id="284" r:id="rId27"/>
    <p:sldId id="285" r:id="rId28"/>
    <p:sldId id="286"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40" autoAdjust="0"/>
    <p:restoredTop sz="85635" autoAdjust="0"/>
  </p:normalViewPr>
  <p:slideViewPr>
    <p:cSldViewPr>
      <p:cViewPr varScale="1">
        <p:scale>
          <a:sx n="73" d="100"/>
          <a:sy n="73" d="100"/>
        </p:scale>
        <p:origin x="1248" y="5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BEA756-7474-40DD-AE7A-7DB68730A8CB}" type="datetimeFigureOut">
              <a:rPr lang="it-IT" smtClean="0"/>
              <a:pPr/>
              <a:t>10/04/2020</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CDA6AB-5693-402D-9CC7-2DC299074E73}" type="slidenum">
              <a:rPr lang="it-IT" smtClean="0"/>
              <a:pPr/>
              <a:t>‹N›</a:t>
            </a:fld>
            <a:endParaRPr lang="it-IT"/>
          </a:p>
        </p:txBody>
      </p:sp>
    </p:spTree>
    <p:extLst>
      <p:ext uri="{BB962C8B-B14F-4D97-AF65-F5344CB8AC3E}">
        <p14:creationId xmlns:p14="http://schemas.microsoft.com/office/powerpoint/2010/main" val="3571708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7CDA6AB-5693-402D-9CC7-2DC299074E73}" type="slidenum">
              <a:rPr lang="it-IT" smtClean="0"/>
              <a:pPr/>
              <a:t>5</a:t>
            </a:fld>
            <a:endParaRPr lang="it-IT"/>
          </a:p>
        </p:txBody>
      </p:sp>
    </p:spTree>
    <p:extLst>
      <p:ext uri="{BB962C8B-B14F-4D97-AF65-F5344CB8AC3E}">
        <p14:creationId xmlns:p14="http://schemas.microsoft.com/office/powerpoint/2010/main" val="490231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921D2083-767A-4666-9651-601A65A2E5B7}" type="slidenum">
              <a:rPr lang="it-IT" smtClean="0"/>
              <a:t>7</a:t>
            </a:fld>
            <a:endParaRPr lang="it-IT"/>
          </a:p>
        </p:txBody>
      </p:sp>
    </p:spTree>
    <p:extLst>
      <p:ext uri="{BB962C8B-B14F-4D97-AF65-F5344CB8AC3E}">
        <p14:creationId xmlns:p14="http://schemas.microsoft.com/office/powerpoint/2010/main" val="4671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dirty="0"/>
          </a:p>
        </p:txBody>
      </p:sp>
      <p:sp>
        <p:nvSpPr>
          <p:cNvPr id="4" name="Slide Number Placeholder 3"/>
          <p:cNvSpPr>
            <a:spLocks noGrp="1"/>
          </p:cNvSpPr>
          <p:nvPr>
            <p:ph type="sldNum" sz="quarter" idx="5"/>
          </p:nvPr>
        </p:nvSpPr>
        <p:spPr/>
        <p:txBody>
          <a:bodyPr/>
          <a:lstStyle/>
          <a:p>
            <a:pPr>
              <a:defRPr/>
            </a:pPr>
            <a:fld id="{E02D9AED-1E0C-4ED8-93AF-2E49F14A5DB8}" type="slidenum">
              <a:rPr lang="it-IT" smtClean="0"/>
              <a:pPr>
                <a:defRPr/>
              </a:pPr>
              <a:t>14</a:t>
            </a:fld>
            <a:endParaRPr lang="it-IT"/>
          </a:p>
        </p:txBody>
      </p:sp>
    </p:spTree>
    <p:extLst>
      <p:ext uri="{BB962C8B-B14F-4D97-AF65-F5344CB8AC3E}">
        <p14:creationId xmlns:p14="http://schemas.microsoft.com/office/powerpoint/2010/main" val="1796585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lide Number Placeholder 3"/>
          <p:cNvSpPr>
            <a:spLocks noGrp="1"/>
          </p:cNvSpPr>
          <p:nvPr>
            <p:ph type="sldNum" sz="quarter" idx="5"/>
          </p:nvPr>
        </p:nvSpPr>
        <p:spPr/>
        <p:txBody>
          <a:bodyPr/>
          <a:lstStyle/>
          <a:p>
            <a:pPr>
              <a:defRPr/>
            </a:pPr>
            <a:fld id="{E02D9AED-1E0C-4ED8-93AF-2E49F14A5DB8}" type="slidenum">
              <a:rPr lang="it-IT" smtClean="0"/>
              <a:pPr>
                <a:defRPr/>
              </a:pPr>
              <a:t>25</a:t>
            </a:fld>
            <a:endParaRPr lang="it-IT"/>
          </a:p>
        </p:txBody>
      </p:sp>
    </p:spTree>
    <p:extLst>
      <p:ext uri="{BB962C8B-B14F-4D97-AF65-F5344CB8AC3E}">
        <p14:creationId xmlns:p14="http://schemas.microsoft.com/office/powerpoint/2010/main" val="1796585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7CDA6AB-5693-402D-9CC7-2DC299074E73}" type="slidenum">
              <a:rPr lang="it-IT" smtClean="0"/>
              <a:pPr/>
              <a:t>31</a:t>
            </a:fld>
            <a:endParaRPr lang="it-IT"/>
          </a:p>
        </p:txBody>
      </p:sp>
    </p:spTree>
    <p:extLst>
      <p:ext uri="{BB962C8B-B14F-4D97-AF65-F5344CB8AC3E}">
        <p14:creationId xmlns:p14="http://schemas.microsoft.com/office/powerpoint/2010/main" val="3876208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7CDA6AB-5693-402D-9CC7-2DC299074E73}" type="slidenum">
              <a:rPr lang="it-IT" smtClean="0"/>
              <a:pPr/>
              <a:t>34</a:t>
            </a:fld>
            <a:endParaRPr lang="it-IT"/>
          </a:p>
        </p:txBody>
      </p:sp>
    </p:spTree>
    <p:extLst>
      <p:ext uri="{BB962C8B-B14F-4D97-AF65-F5344CB8AC3E}">
        <p14:creationId xmlns:p14="http://schemas.microsoft.com/office/powerpoint/2010/main" val="703210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7CDA6AB-5693-402D-9CC7-2DC299074E73}" type="slidenum">
              <a:rPr lang="it-IT" smtClean="0"/>
              <a:pPr/>
              <a:t>35</a:t>
            </a:fld>
            <a:endParaRPr lang="it-IT"/>
          </a:p>
        </p:txBody>
      </p:sp>
    </p:spTree>
    <p:extLst>
      <p:ext uri="{BB962C8B-B14F-4D97-AF65-F5344CB8AC3E}">
        <p14:creationId xmlns:p14="http://schemas.microsoft.com/office/powerpoint/2010/main" val="2487184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lide Number Placeholder 3"/>
          <p:cNvSpPr>
            <a:spLocks noGrp="1"/>
          </p:cNvSpPr>
          <p:nvPr>
            <p:ph type="sldNum" sz="quarter" idx="5"/>
          </p:nvPr>
        </p:nvSpPr>
        <p:spPr/>
        <p:txBody>
          <a:bodyPr/>
          <a:lstStyle/>
          <a:p>
            <a:pPr>
              <a:defRPr/>
            </a:pPr>
            <a:fld id="{E02D9AED-1E0C-4ED8-93AF-2E49F14A5DB8}" type="slidenum">
              <a:rPr lang="it-IT" smtClean="0"/>
              <a:pPr>
                <a:defRPr/>
              </a:pPr>
              <a:t>36</a:t>
            </a:fld>
            <a:endParaRPr lang="it-IT"/>
          </a:p>
        </p:txBody>
      </p:sp>
    </p:spTree>
    <p:extLst>
      <p:ext uri="{BB962C8B-B14F-4D97-AF65-F5344CB8AC3E}">
        <p14:creationId xmlns:p14="http://schemas.microsoft.com/office/powerpoint/2010/main" val="1796585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9E137C49-A16D-45AE-906D-86586B910579}" type="datetimeFigureOut">
              <a:rPr lang="it-IT" smtClean="0"/>
              <a:pPr/>
              <a:t>10/04/2020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E7918D4-57DE-46A5-9AB6-B77069CAE2C0}" type="slidenum">
              <a:rPr lang="it-IT" smtClean="0"/>
              <a:pPr/>
              <a:t>‹N›</a:t>
            </a:fld>
            <a:endParaRPr lang="it-IT"/>
          </a:p>
        </p:txBody>
      </p:sp>
    </p:spTree>
    <p:extLst>
      <p:ext uri="{BB962C8B-B14F-4D97-AF65-F5344CB8AC3E}">
        <p14:creationId xmlns:p14="http://schemas.microsoft.com/office/powerpoint/2010/main" val="4220280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E137C49-A16D-45AE-906D-86586B910579}" type="datetimeFigureOut">
              <a:rPr lang="it-IT" smtClean="0"/>
              <a:pPr/>
              <a:t>10/04/2020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E7918D4-57DE-46A5-9AB6-B77069CAE2C0}" type="slidenum">
              <a:rPr lang="it-IT" smtClean="0"/>
              <a:pPr/>
              <a:t>‹N›</a:t>
            </a:fld>
            <a:endParaRPr lang="it-IT"/>
          </a:p>
        </p:txBody>
      </p:sp>
    </p:spTree>
    <p:extLst>
      <p:ext uri="{BB962C8B-B14F-4D97-AF65-F5344CB8AC3E}">
        <p14:creationId xmlns:p14="http://schemas.microsoft.com/office/powerpoint/2010/main" val="597465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E137C49-A16D-45AE-906D-86586B910579}" type="datetimeFigureOut">
              <a:rPr lang="it-IT" smtClean="0"/>
              <a:pPr/>
              <a:t>10/04/2020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E7918D4-57DE-46A5-9AB6-B77069CAE2C0}" type="slidenum">
              <a:rPr lang="it-IT" smtClean="0"/>
              <a:pPr/>
              <a:t>‹N›</a:t>
            </a:fld>
            <a:endParaRPr lang="it-IT"/>
          </a:p>
        </p:txBody>
      </p:sp>
    </p:spTree>
    <p:extLst>
      <p:ext uri="{BB962C8B-B14F-4D97-AF65-F5344CB8AC3E}">
        <p14:creationId xmlns:p14="http://schemas.microsoft.com/office/powerpoint/2010/main" val="2445515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E137C49-A16D-45AE-906D-86586B910579}" type="datetimeFigureOut">
              <a:rPr lang="it-IT" smtClean="0"/>
              <a:pPr/>
              <a:t>10/04/2020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E7918D4-57DE-46A5-9AB6-B77069CAE2C0}" type="slidenum">
              <a:rPr lang="it-IT" smtClean="0"/>
              <a:pPr/>
              <a:t>‹N›</a:t>
            </a:fld>
            <a:endParaRPr lang="it-IT"/>
          </a:p>
        </p:txBody>
      </p:sp>
    </p:spTree>
    <p:extLst>
      <p:ext uri="{BB962C8B-B14F-4D97-AF65-F5344CB8AC3E}">
        <p14:creationId xmlns:p14="http://schemas.microsoft.com/office/powerpoint/2010/main" val="2639105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9E137C49-A16D-45AE-906D-86586B910579}" type="datetimeFigureOut">
              <a:rPr lang="it-IT" smtClean="0"/>
              <a:pPr/>
              <a:t>10/04/2020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E7918D4-57DE-46A5-9AB6-B77069CAE2C0}" type="slidenum">
              <a:rPr lang="it-IT" smtClean="0"/>
              <a:pPr/>
              <a:t>‹N›</a:t>
            </a:fld>
            <a:endParaRPr lang="it-IT"/>
          </a:p>
        </p:txBody>
      </p:sp>
    </p:spTree>
    <p:extLst>
      <p:ext uri="{BB962C8B-B14F-4D97-AF65-F5344CB8AC3E}">
        <p14:creationId xmlns:p14="http://schemas.microsoft.com/office/powerpoint/2010/main" val="3914116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9E137C49-A16D-45AE-906D-86586B910579}" type="datetimeFigureOut">
              <a:rPr lang="it-IT" smtClean="0"/>
              <a:pPr/>
              <a:t>10/04/2020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E7918D4-57DE-46A5-9AB6-B77069CAE2C0}" type="slidenum">
              <a:rPr lang="it-IT" smtClean="0"/>
              <a:pPr/>
              <a:t>‹N›</a:t>
            </a:fld>
            <a:endParaRPr lang="it-IT"/>
          </a:p>
        </p:txBody>
      </p:sp>
    </p:spTree>
    <p:extLst>
      <p:ext uri="{BB962C8B-B14F-4D97-AF65-F5344CB8AC3E}">
        <p14:creationId xmlns:p14="http://schemas.microsoft.com/office/powerpoint/2010/main" val="3559451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9E137C49-A16D-45AE-906D-86586B910579}" type="datetimeFigureOut">
              <a:rPr lang="it-IT" smtClean="0"/>
              <a:pPr/>
              <a:t>10/04/2020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E7918D4-57DE-46A5-9AB6-B77069CAE2C0}" type="slidenum">
              <a:rPr lang="it-IT" smtClean="0"/>
              <a:pPr/>
              <a:t>‹N›</a:t>
            </a:fld>
            <a:endParaRPr lang="it-IT"/>
          </a:p>
        </p:txBody>
      </p:sp>
    </p:spTree>
    <p:extLst>
      <p:ext uri="{BB962C8B-B14F-4D97-AF65-F5344CB8AC3E}">
        <p14:creationId xmlns:p14="http://schemas.microsoft.com/office/powerpoint/2010/main" val="3686226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9E137C49-A16D-45AE-906D-86586B910579}" type="datetimeFigureOut">
              <a:rPr lang="it-IT" smtClean="0"/>
              <a:pPr/>
              <a:t>10/04/2020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E7918D4-57DE-46A5-9AB6-B77069CAE2C0}" type="slidenum">
              <a:rPr lang="it-IT" smtClean="0"/>
              <a:pPr/>
              <a:t>‹N›</a:t>
            </a:fld>
            <a:endParaRPr lang="it-IT"/>
          </a:p>
        </p:txBody>
      </p:sp>
    </p:spTree>
    <p:extLst>
      <p:ext uri="{BB962C8B-B14F-4D97-AF65-F5344CB8AC3E}">
        <p14:creationId xmlns:p14="http://schemas.microsoft.com/office/powerpoint/2010/main" val="2502328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E137C49-A16D-45AE-906D-86586B910579}" type="datetimeFigureOut">
              <a:rPr lang="it-IT" smtClean="0"/>
              <a:pPr/>
              <a:t>10/04/2020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E7918D4-57DE-46A5-9AB6-B77069CAE2C0}" type="slidenum">
              <a:rPr lang="it-IT" smtClean="0"/>
              <a:pPr/>
              <a:t>‹N›</a:t>
            </a:fld>
            <a:endParaRPr lang="it-IT"/>
          </a:p>
        </p:txBody>
      </p:sp>
    </p:spTree>
    <p:extLst>
      <p:ext uri="{BB962C8B-B14F-4D97-AF65-F5344CB8AC3E}">
        <p14:creationId xmlns:p14="http://schemas.microsoft.com/office/powerpoint/2010/main" val="442304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9E137C49-A16D-45AE-906D-86586B910579}" type="datetimeFigureOut">
              <a:rPr lang="it-IT" smtClean="0"/>
              <a:pPr/>
              <a:t>10/04/2020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E7918D4-57DE-46A5-9AB6-B77069CAE2C0}" type="slidenum">
              <a:rPr lang="it-IT" smtClean="0"/>
              <a:pPr/>
              <a:t>‹N›</a:t>
            </a:fld>
            <a:endParaRPr lang="it-IT"/>
          </a:p>
        </p:txBody>
      </p:sp>
    </p:spTree>
    <p:extLst>
      <p:ext uri="{BB962C8B-B14F-4D97-AF65-F5344CB8AC3E}">
        <p14:creationId xmlns:p14="http://schemas.microsoft.com/office/powerpoint/2010/main" val="419683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9E137C49-A16D-45AE-906D-86586B910579}" type="datetimeFigureOut">
              <a:rPr lang="it-IT" smtClean="0"/>
              <a:pPr/>
              <a:t>10/04/2020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E7918D4-57DE-46A5-9AB6-B77069CAE2C0}" type="slidenum">
              <a:rPr lang="it-IT" smtClean="0"/>
              <a:pPr/>
              <a:t>‹N›</a:t>
            </a:fld>
            <a:endParaRPr lang="it-IT"/>
          </a:p>
        </p:txBody>
      </p:sp>
    </p:spTree>
    <p:extLst>
      <p:ext uri="{BB962C8B-B14F-4D97-AF65-F5344CB8AC3E}">
        <p14:creationId xmlns:p14="http://schemas.microsoft.com/office/powerpoint/2010/main" val="1942365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137C49-A16D-45AE-906D-86586B910579}" type="datetimeFigureOut">
              <a:rPr lang="it-IT" smtClean="0"/>
              <a:pPr/>
              <a:t>10/04/2020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7918D4-57DE-46A5-9AB6-B77069CAE2C0}" type="slidenum">
              <a:rPr lang="it-IT" smtClean="0"/>
              <a:pPr/>
              <a:t>‹N›</a:t>
            </a:fld>
            <a:endParaRPr lang="it-IT"/>
          </a:p>
        </p:txBody>
      </p:sp>
    </p:spTree>
    <p:extLst>
      <p:ext uri="{BB962C8B-B14F-4D97-AF65-F5344CB8AC3E}">
        <p14:creationId xmlns:p14="http://schemas.microsoft.com/office/powerpoint/2010/main" val="4398771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395536" y="3920604"/>
            <a:ext cx="8424936" cy="2554545"/>
          </a:xfrm>
          <a:prstGeom prst="rect">
            <a:avLst/>
          </a:prstGeom>
          <a:noFill/>
        </p:spPr>
        <p:txBody>
          <a:bodyPr wrap="square" rtlCol="0">
            <a:spAutoFit/>
          </a:bodyPr>
          <a:lstStyle/>
          <a:p>
            <a:pPr algn="ctr"/>
            <a:r>
              <a:rPr lang="it-IT" sz="2000" b="1" dirty="0">
                <a:solidFill>
                  <a:schemeClr val="tx2">
                    <a:lumMod val="60000"/>
                    <a:lumOff val="40000"/>
                  </a:schemeClr>
                </a:solidFill>
                <a:latin typeface="Comic Sans MS" panose="030F0702030302020204" pitchFamily="66" charset="0"/>
              </a:rPr>
              <a:t>SCUOLA DELL’INFANZIA</a:t>
            </a:r>
          </a:p>
          <a:p>
            <a:pPr algn="ctr"/>
            <a:r>
              <a:rPr lang="it-IT" dirty="0">
                <a:cs typeface="Calibri" pitchFamily="34" charset="0"/>
              </a:rPr>
              <a:t>La revisione della progettazione curricolare annuale è deliberata nella sede dei Consigli  di Interclasse convocati in data 03.04.2020, al fine di rimodulare gli obiettivi formativi, con particolare riferimento agli alunni con </a:t>
            </a:r>
            <a:r>
              <a:rPr lang="it-IT" dirty="0" err="1">
                <a:cs typeface="Calibri" pitchFamily="34" charset="0"/>
              </a:rPr>
              <a:t>B.e.s</a:t>
            </a:r>
            <a:r>
              <a:rPr lang="it-IT" dirty="0">
                <a:cs typeface="Calibri" pitchFamily="34" charset="0"/>
              </a:rPr>
              <a:t>. e individuare le competenze essenziali, considerate le mutate condizioni di contesto susseguenti alle disposizioni ministeriali in materia di contrasto alla diffusione del COVID-19 (in particolare ai sensi della Nota M.I. n.388 del 17 marzo 2020).</a:t>
            </a:r>
          </a:p>
          <a:p>
            <a:pPr algn="ctr"/>
            <a:endParaRPr lang="it-IT" b="1" dirty="0">
              <a:solidFill>
                <a:schemeClr val="tx2">
                  <a:lumMod val="60000"/>
                  <a:lumOff val="40000"/>
                </a:schemeClr>
              </a:solidFill>
              <a:latin typeface="Comic Sans MS" panose="030F0702030302020204" pitchFamily="66" charset="0"/>
            </a:endParaRPr>
          </a:p>
          <a:p>
            <a:r>
              <a:rPr lang="it-IT" sz="1400" dirty="0">
                <a:solidFill>
                  <a:schemeClr val="tx2">
                    <a:lumMod val="60000"/>
                    <a:lumOff val="40000"/>
                  </a:schemeClr>
                </a:solidFill>
                <a:latin typeface="Comic Sans MS" panose="030F0702030302020204" pitchFamily="66" charset="0"/>
              </a:rPr>
              <a:t>				      			   </a:t>
            </a:r>
          </a:p>
        </p:txBody>
      </p:sp>
      <p:pic>
        <p:nvPicPr>
          <p:cNvPr id="6" name="Immagine 5" descr="http://www.istitutocomprensivobovino.gov.it/site/wp-content/uploads/2015/10/pon_2014-2020_sm.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88640"/>
            <a:ext cx="8064896" cy="1152128"/>
          </a:xfrm>
          <a:prstGeom prst="rect">
            <a:avLst/>
          </a:prstGeom>
          <a:noFill/>
          <a:ln>
            <a:noFill/>
          </a:ln>
        </p:spPr>
      </p:pic>
      <p:pic>
        <p:nvPicPr>
          <p:cNvPr id="8" name="table">
            <a:extLst>
              <a:ext uri="{FF2B5EF4-FFF2-40B4-BE49-F238E27FC236}">
                <a16:creationId xmlns:a16="http://schemas.microsoft.com/office/drawing/2014/main" id="{2E6B33DC-3A21-4E11-8F1C-2EDE4FE3B3BF}"/>
              </a:ext>
            </a:extLst>
          </p:cNvPr>
          <p:cNvPicPr>
            <a:picLocks noChangeAspect="1"/>
          </p:cNvPicPr>
          <p:nvPr/>
        </p:nvPicPr>
        <p:blipFill>
          <a:blip r:embed="rId3"/>
          <a:stretch>
            <a:fillRect/>
          </a:stretch>
        </p:blipFill>
        <p:spPr>
          <a:xfrm>
            <a:off x="1726804" y="1597983"/>
            <a:ext cx="6733628" cy="1195397"/>
          </a:xfrm>
          <a:prstGeom prst="rect">
            <a:avLst/>
          </a:prstGeom>
        </p:spPr>
      </p:pic>
      <p:pic>
        <p:nvPicPr>
          <p:cNvPr id="11" name="Immagine 10" descr="Immagine1">
            <a:extLst>
              <a:ext uri="{FF2B5EF4-FFF2-40B4-BE49-F238E27FC236}">
                <a16:creationId xmlns:a16="http://schemas.microsoft.com/office/drawing/2014/main" id="{92152D8E-7BA1-42C6-AC2B-81229881DA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1597984"/>
            <a:ext cx="2663701" cy="678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ttangolo 2">
            <a:extLst>
              <a:ext uri="{FF2B5EF4-FFF2-40B4-BE49-F238E27FC236}">
                <a16:creationId xmlns:a16="http://schemas.microsoft.com/office/drawing/2014/main" id="{1310F47D-63C3-417D-B6D5-CE8DCF1B45FF}"/>
              </a:ext>
            </a:extLst>
          </p:cNvPr>
          <p:cNvSpPr/>
          <p:nvPr/>
        </p:nvSpPr>
        <p:spPr>
          <a:xfrm>
            <a:off x="539552" y="2843387"/>
            <a:ext cx="8064896" cy="1077218"/>
          </a:xfrm>
          <a:prstGeom prst="rect">
            <a:avLst/>
          </a:prstGeom>
        </p:spPr>
        <p:txBody>
          <a:bodyPr wrap="square">
            <a:spAutoFit/>
          </a:bodyPr>
          <a:lstStyle/>
          <a:p>
            <a:pPr algn="ctr">
              <a:defRPr/>
            </a:pPr>
            <a:r>
              <a:rPr lang="it-IT" sz="3200" b="1" spc="50" dirty="0">
                <a:ln w="3175" cmpd="sng">
                  <a:solidFill>
                    <a:schemeClr val="accent1"/>
                  </a:solidFill>
                  <a:prstDash val="solid"/>
                </a:ln>
                <a:solidFill>
                  <a:srgbClr val="0070C0"/>
                </a:solidFill>
                <a:effectLst>
                  <a:glow rad="38100">
                    <a:schemeClr val="accent1">
                      <a:alpha val="40000"/>
                    </a:schemeClr>
                  </a:glow>
                </a:effectLst>
              </a:rPr>
              <a:t>  </a:t>
            </a:r>
            <a:r>
              <a:rPr lang="it-IT" sz="3000" b="1" spc="50" dirty="0">
                <a:ln w="3175" cmpd="sng">
                  <a:solidFill>
                    <a:schemeClr val="accent1"/>
                  </a:solidFill>
                  <a:prstDash val="solid"/>
                </a:ln>
                <a:solidFill>
                  <a:srgbClr val="0070C0"/>
                </a:solidFill>
                <a:effectLst>
                  <a:glow rad="38100">
                    <a:schemeClr val="accent1">
                      <a:alpha val="40000"/>
                    </a:schemeClr>
                  </a:glow>
                </a:effectLst>
              </a:rPr>
              <a:t>REVISIONE PROGETTAZIONE           CURRICOLARE  ANNUALE</a:t>
            </a:r>
          </a:p>
        </p:txBody>
      </p:sp>
    </p:spTree>
    <p:extLst>
      <p:ext uri="{BB962C8B-B14F-4D97-AF65-F5344CB8AC3E}">
        <p14:creationId xmlns:p14="http://schemas.microsoft.com/office/powerpoint/2010/main" val="1839381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691680" y="116632"/>
            <a:ext cx="6094938" cy="738664"/>
          </a:xfrm>
          <a:prstGeom prst="rect">
            <a:avLst/>
          </a:prstGeom>
          <a:noFill/>
          <a:ln w="9525">
            <a:noFill/>
            <a:miter lim="800000"/>
            <a:headEnd/>
            <a:tailEnd/>
          </a:ln>
          <a:effectLst/>
        </p:spPr>
        <p:txBody>
          <a:bodyPr wrap="none">
            <a:spAutoFit/>
          </a:bodyPr>
          <a:lstStyle/>
          <a:p>
            <a:pPr algn="ctr"/>
            <a:r>
              <a:rPr lang="it-IT" sz="1400" b="1" dirty="0">
                <a:solidFill>
                  <a:schemeClr val="tx2">
                    <a:lumMod val="60000"/>
                    <a:lumOff val="40000"/>
                  </a:schemeClr>
                </a:solidFill>
                <a:latin typeface="Comic Sans MS" panose="030F0702030302020204" pitchFamily="66" charset="0"/>
              </a:rPr>
              <a:t>PROGETTAZIONE ANNUALE PER LO SVILUPPO DI COMPETENZE</a:t>
            </a:r>
            <a:endParaRPr lang="it-IT" sz="1400" dirty="0">
              <a:solidFill>
                <a:schemeClr val="tx2">
                  <a:lumMod val="60000"/>
                  <a:lumOff val="40000"/>
                </a:schemeClr>
              </a:solidFill>
              <a:latin typeface="Comic Sans MS" panose="030F0702030302020204" pitchFamily="66" charset="0"/>
            </a:endParaRPr>
          </a:p>
          <a:p>
            <a:pPr algn="ctr"/>
            <a:r>
              <a:rPr lang="it-IT" sz="1400" b="1" dirty="0">
                <a:solidFill>
                  <a:schemeClr val="tx2">
                    <a:lumMod val="60000"/>
                    <a:lumOff val="40000"/>
                  </a:schemeClr>
                </a:solidFill>
                <a:latin typeface="Comic Sans MS" panose="030F0702030302020204" pitchFamily="66" charset="0"/>
              </a:rPr>
              <a:t>LA CONOSCENZA DEL MONDO (MATEMATICA)</a:t>
            </a:r>
          </a:p>
          <a:p>
            <a:pPr algn="ctr"/>
            <a:r>
              <a:rPr lang="it-IT" sz="1400" b="1" dirty="0">
                <a:solidFill>
                  <a:schemeClr val="tx2">
                    <a:lumMod val="60000"/>
                    <a:lumOff val="40000"/>
                  </a:schemeClr>
                </a:solidFill>
                <a:latin typeface="Comic Sans MS" panose="030F0702030302020204" pitchFamily="66" charset="0"/>
              </a:rPr>
              <a:t>ANNI 3</a:t>
            </a:r>
          </a:p>
        </p:txBody>
      </p:sp>
      <p:graphicFrame>
        <p:nvGraphicFramePr>
          <p:cNvPr id="50241" name="Group 65"/>
          <p:cNvGraphicFramePr>
            <a:graphicFrameLocks noGrp="1"/>
          </p:cNvGraphicFramePr>
          <p:nvPr>
            <p:extLst>
              <p:ext uri="{D42A27DB-BD31-4B8C-83A1-F6EECF244321}">
                <p14:modId xmlns:p14="http://schemas.microsoft.com/office/powerpoint/2010/main" val="1979658186"/>
              </p:ext>
            </p:extLst>
          </p:nvPr>
        </p:nvGraphicFramePr>
        <p:xfrm>
          <a:off x="251520" y="908720"/>
          <a:ext cx="7128792" cy="5696311"/>
        </p:xfrm>
        <a:graphic>
          <a:graphicData uri="http://schemas.openxmlformats.org/drawingml/2006/table">
            <a:tbl>
              <a:tblPr>
                <a:tableStyleId>{BC89EF96-8CEA-46FF-86C4-4CE0E7609802}</a:tableStyleId>
              </a:tblPr>
              <a:tblGrid>
                <a:gridCol w="695492">
                  <a:extLst>
                    <a:ext uri="{9D8B030D-6E8A-4147-A177-3AD203B41FA5}">
                      <a16:colId xmlns:a16="http://schemas.microsoft.com/office/drawing/2014/main" val="20000"/>
                    </a:ext>
                  </a:extLst>
                </a:gridCol>
                <a:gridCol w="2667489">
                  <a:extLst>
                    <a:ext uri="{9D8B030D-6E8A-4147-A177-3AD203B41FA5}">
                      <a16:colId xmlns:a16="http://schemas.microsoft.com/office/drawing/2014/main" val="20001"/>
                    </a:ext>
                  </a:extLst>
                </a:gridCol>
                <a:gridCol w="983843">
                  <a:extLst>
                    <a:ext uri="{9D8B030D-6E8A-4147-A177-3AD203B41FA5}">
                      <a16:colId xmlns:a16="http://schemas.microsoft.com/office/drawing/2014/main" val="20002"/>
                    </a:ext>
                  </a:extLst>
                </a:gridCol>
                <a:gridCol w="1390984">
                  <a:extLst>
                    <a:ext uri="{9D8B030D-6E8A-4147-A177-3AD203B41FA5}">
                      <a16:colId xmlns:a16="http://schemas.microsoft.com/office/drawing/2014/main" val="20003"/>
                    </a:ext>
                  </a:extLst>
                </a:gridCol>
                <a:gridCol w="1390984">
                  <a:extLst>
                    <a:ext uri="{9D8B030D-6E8A-4147-A177-3AD203B41FA5}">
                      <a16:colId xmlns:a16="http://schemas.microsoft.com/office/drawing/2014/main" val="749277306"/>
                    </a:ext>
                  </a:extLst>
                </a:gridCol>
              </a:tblGrid>
              <a:tr h="727553">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9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9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9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i="1" u="none" strike="noStrike" cap="none" normalizeH="0" baseline="0" dirty="0">
                          <a:ln>
                            <a:noFill/>
                          </a:ln>
                          <a:solidFill>
                            <a:schemeClr val="tx2">
                              <a:lumMod val="60000"/>
                              <a:lumOff val="40000"/>
                            </a:schemeClr>
                          </a:solidFill>
                          <a:effectLst/>
                          <a:latin typeface="+mj-lt"/>
                        </a:rPr>
                        <a:t>RISULTATI ATTESI PER I BIMBI DI TRE ANNI</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i="1" u="none" strike="noStrike" cap="none" normalizeH="0" baseline="0" dirty="0">
                          <a:ln>
                            <a:noFill/>
                          </a:ln>
                          <a:solidFill>
                            <a:schemeClr val="tx2">
                              <a:lumMod val="60000"/>
                              <a:lumOff val="40000"/>
                            </a:schemeClr>
                          </a:solidFill>
                          <a:effectLst/>
                          <a:latin typeface="+mj-lt"/>
                        </a:rPr>
                        <a:t>COMPETENZE ESSENZIALI.</a:t>
                      </a:r>
                    </a:p>
                  </a:txBody>
                  <a:tcPr anchor="ctr" horzOverflow="overflow"/>
                </a:tc>
                <a:extLst>
                  <a:ext uri="{0D108BD9-81ED-4DB2-BD59-A6C34878D82A}">
                    <a16:rowId xmlns:a16="http://schemas.microsoft.com/office/drawing/2014/main" val="10001"/>
                  </a:ext>
                </a:extLst>
              </a:tr>
              <a:tr h="1574084">
                <a:tc>
                  <a:txBody>
                    <a:bodyPr/>
                    <a:lstStyle/>
                    <a:p>
                      <a:pPr algn="ctr"/>
                      <a:r>
                        <a:rPr lang="it-IT" sz="1000" b="1" u="none" strike="noStrike" kern="1200" baseline="0" dirty="0">
                          <a:solidFill>
                            <a:schemeClr val="tx2">
                              <a:lumMod val="60000"/>
                              <a:lumOff val="40000"/>
                            </a:schemeClr>
                          </a:solidFill>
                          <a:latin typeface="Comic Sans MS" panose="030F0702030302020204" pitchFamily="66" charset="0"/>
                        </a:rPr>
                        <a:t> NUMERI 	</a:t>
                      </a: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lnB w="12700" cap="flat" cmpd="sng" algn="ctr">
                      <a:solidFill>
                        <a:schemeClr val="tx2">
                          <a:lumMod val="60000"/>
                          <a:lumOff val="40000"/>
                        </a:schemeClr>
                      </a:solidFill>
                      <a:prstDash val="solid"/>
                      <a:round/>
                      <a:headEnd type="none" w="med" len="med"/>
                      <a:tailEnd type="none" w="med" len="med"/>
                    </a:lnB>
                  </a:tcPr>
                </a:tc>
                <a:tc>
                  <a:txBody>
                    <a:bodyPr/>
                    <a:lstStyle/>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Il bambino approccia al concetto di quantità</a:t>
                      </a:r>
                    </a:p>
                    <a:p>
                      <a:pPr marL="176213" indent="-176213">
                        <a:buFont typeface="+mj-lt"/>
                        <a:buAutoNum type="alphaLcPeriod"/>
                      </a:pPr>
                      <a:endParaRPr lang="it-IT" sz="1000" b="1" u="none" strike="noStrike" kern="1200" baseline="0" dirty="0">
                        <a:solidFill>
                          <a:schemeClr val="tx2">
                            <a:lumMod val="60000"/>
                            <a:lumOff val="40000"/>
                          </a:schemeClr>
                        </a:solidFill>
                        <a:latin typeface="Comic Sans MS" panose="030F0702030302020204" pitchFamily="66" charset="0"/>
                      </a:endParaRPr>
                    </a:p>
                    <a:p>
                      <a:pPr marL="171450" indent="-171450">
                        <a:lnSpc>
                          <a:spcPct val="100000"/>
                        </a:lnSpc>
                        <a:buFont typeface="Wingdings" panose="05000000000000000000" pitchFamily="2" charset="2"/>
                        <a:buChar char="Ø"/>
                      </a:pPr>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p>
                      <a:pPr marL="171450" indent="-171450">
                        <a:buFont typeface="Wingdings" panose="05000000000000000000" pitchFamily="2" charset="2"/>
                        <a:buChar char="Ø"/>
                      </a:pPr>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lnB w="12700" cap="flat" cmpd="sng" algn="ctr">
                      <a:solidFill>
                        <a:schemeClr val="tx2">
                          <a:lumMod val="60000"/>
                          <a:lumOff val="40000"/>
                        </a:schemeClr>
                      </a:solidFill>
                      <a:prstDash val="solid"/>
                      <a:round/>
                      <a:headEnd type="none" w="med" len="med"/>
                      <a:tailEnd type="none" w="med" len="med"/>
                    </a:lnB>
                  </a:tcPr>
                </a:tc>
                <a:tc>
                  <a:txBody>
                    <a:bodyPr/>
                    <a:lstStyle/>
                    <a:p>
                      <a:pPr marL="171450" indent="-171450">
                        <a:buFont typeface="Wingdings" panose="05000000000000000000" pitchFamily="2" charset="2"/>
                        <a:buChar char="Ø"/>
                      </a:pPr>
                      <a:endParaRPr lang="it-IT" sz="9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lnB w="12700" cap="flat" cmpd="sng" algn="ctr">
                      <a:solidFill>
                        <a:schemeClr val="tx2">
                          <a:lumMod val="60000"/>
                          <a:lumOff val="40000"/>
                        </a:schemeClr>
                      </a:solidFill>
                      <a:prstDash val="solid"/>
                      <a:round/>
                      <a:headEnd type="none" w="med" len="med"/>
                      <a:tailEnd type="none" w="med" len="med"/>
                    </a:lnB>
                  </a:tcPr>
                </a:tc>
                <a:tc rowSpan="3">
                  <a:txBody>
                    <a:bodyPr/>
                    <a:lstStyle/>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Sa collocare se stesso o un oggetto dentro, fuori ... </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Sa collocare se stesso o un oggetto vicino o lontano </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Sa riconoscere uno spazio aperto o chiuso </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Distingue un raggruppamento (tanto/poco....) </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Dati 2 oggetti sa dire qual è il più grande e il più piccolo </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Comprende che i numeri hanno funzioni diverse.</a:t>
                      </a:r>
                    </a:p>
                    <a:p>
                      <a:pPr marL="171450" indent="-171450">
                        <a:buFont typeface="Wingdings" panose="05000000000000000000" pitchFamily="2" charset="2"/>
                        <a:buChar char="§"/>
                      </a:pPr>
                      <a:endParaRPr lang="it-IT" sz="1000" b="0" i="0" u="none" strike="noStrike" kern="1200" baseline="0" dirty="0">
                        <a:solidFill>
                          <a:srgbClr val="0070C0"/>
                        </a:solidFill>
                        <a:latin typeface="+mj-lt"/>
                        <a:ea typeface="+mn-ea"/>
                        <a:cs typeface="+mn-cs"/>
                      </a:endParaRPr>
                    </a:p>
                    <a:p>
                      <a:pPr marL="0" indent="0">
                        <a:buFont typeface="Wingdings" panose="05000000000000000000" pitchFamily="2" charset="2"/>
                        <a:buNone/>
                      </a:pPr>
                      <a:endParaRPr lang="it-IT" sz="1000" b="0" i="0" u="none" strike="noStrike" kern="1200" baseline="0" dirty="0">
                        <a:solidFill>
                          <a:schemeClr val="tx2">
                            <a:lumMod val="60000"/>
                            <a:lumOff val="40000"/>
                          </a:schemeClr>
                        </a:solidFill>
                        <a:latin typeface="+mj-lt"/>
                        <a:ea typeface="+mn-ea"/>
                        <a:cs typeface="+mn-cs"/>
                      </a:endParaRPr>
                    </a:p>
                  </a:txBody>
                  <a:tcPr anchor="ctr" horzOverflow="overflow"/>
                </a:tc>
                <a:tc rowSpan="3">
                  <a:txBody>
                    <a:bodyPr/>
                    <a:lstStyle/>
                    <a:p>
                      <a:pPr marL="171450" indent="-171450">
                        <a:buFont typeface="Wingdings" panose="05000000000000000000" pitchFamily="2" charset="2"/>
                        <a:buChar char="§"/>
                      </a:pPr>
                      <a:r>
                        <a:rPr lang="it-IT" sz="1000" b="0" i="0" u="none" strike="noStrike" kern="1200" baseline="0" dirty="0">
                          <a:solidFill>
                            <a:srgbClr val="0070C0"/>
                          </a:solidFill>
                          <a:latin typeface="+mn-lt"/>
                          <a:ea typeface="+mn-ea"/>
                          <a:cs typeface="+mn-cs"/>
                        </a:rPr>
                        <a:t>Sa riconoscere uno spazio aperto o chiuso </a:t>
                      </a:r>
                    </a:p>
                    <a:p>
                      <a:pPr marL="171450" indent="-171450">
                        <a:buFont typeface="Wingdings" panose="05000000000000000000" pitchFamily="2" charset="2"/>
                        <a:buChar char="§"/>
                      </a:pPr>
                      <a:r>
                        <a:rPr lang="it-IT" sz="1000" b="0" i="0" u="none" strike="noStrike" kern="1200" baseline="0" dirty="0">
                          <a:solidFill>
                            <a:srgbClr val="0070C0"/>
                          </a:solidFill>
                          <a:latin typeface="+mn-lt"/>
                          <a:ea typeface="+mn-ea"/>
                          <a:cs typeface="+mn-cs"/>
                        </a:rPr>
                        <a:t>Dati 2 oggetti sa dire qual è il più grande e il più piccolo </a:t>
                      </a:r>
                    </a:p>
                    <a:p>
                      <a:pPr marL="171450" indent="-171450">
                        <a:buFont typeface="Wingdings" panose="05000000000000000000" pitchFamily="2" charset="2"/>
                        <a:buChar char="§"/>
                      </a:pPr>
                      <a:endParaRPr lang="it-IT" sz="1000" b="0" i="0" u="none" strike="noStrike" kern="1200" baseline="0" dirty="0">
                        <a:solidFill>
                          <a:srgbClr val="0070C0"/>
                        </a:solidFill>
                        <a:latin typeface="+mn-lt"/>
                        <a:ea typeface="+mn-ea"/>
                        <a:cs typeface="+mn-cs"/>
                      </a:endParaRPr>
                    </a:p>
                    <a:p>
                      <a:pPr marL="0" indent="0">
                        <a:buFont typeface="Wingdings" panose="05000000000000000000" pitchFamily="2" charset="2"/>
                        <a:buNone/>
                      </a:pPr>
                      <a:endParaRPr lang="it-IT" sz="1000" b="0" i="0" u="none" strike="noStrike" kern="1200" baseline="0" dirty="0">
                        <a:solidFill>
                          <a:schemeClr val="tx2">
                            <a:lumMod val="60000"/>
                            <a:lumOff val="40000"/>
                          </a:schemeClr>
                        </a:solidFill>
                        <a:latin typeface="+mn-lt"/>
                        <a:ea typeface="+mn-ea"/>
                        <a:cs typeface="+mn-cs"/>
                      </a:endParaRPr>
                    </a:p>
                    <a:p>
                      <a:pPr marL="0" indent="0">
                        <a:buFont typeface="Wingdings" panose="05000000000000000000" pitchFamily="2" charset="2"/>
                        <a:buNone/>
                      </a:pPr>
                      <a:endParaRPr lang="it-IT" sz="1000" b="0" i="0" u="none" strike="noStrike" kern="1200" baseline="0" dirty="0">
                        <a:solidFill>
                          <a:schemeClr val="tx2">
                            <a:lumMod val="60000"/>
                            <a:lumOff val="40000"/>
                          </a:schemeClr>
                        </a:solidFill>
                        <a:latin typeface="+mj-lt"/>
                        <a:ea typeface="+mn-ea"/>
                        <a:cs typeface="+mn-cs"/>
                      </a:endParaRPr>
                    </a:p>
                  </a:txBody>
                  <a:tcPr anchor="ctr" horzOverflow="overflow"/>
                </a:tc>
                <a:extLst>
                  <a:ext uri="{0D108BD9-81ED-4DB2-BD59-A6C34878D82A}">
                    <a16:rowId xmlns:a16="http://schemas.microsoft.com/office/drawing/2014/main" val="10002"/>
                  </a:ext>
                </a:extLst>
              </a:tr>
              <a:tr h="132818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u="none" strike="noStrike" cap="none" normalizeH="0" baseline="0" dirty="0">
                          <a:ln>
                            <a:noFill/>
                          </a:ln>
                          <a:solidFill>
                            <a:schemeClr val="tx2">
                              <a:lumMod val="60000"/>
                              <a:lumOff val="40000"/>
                            </a:schemeClr>
                          </a:solidFill>
                          <a:effectLst/>
                          <a:latin typeface="Comic Sans MS" panose="030F0702030302020204" pitchFamily="66" charset="0"/>
                        </a:rPr>
                        <a:t>SPAZIO E FIGURE</a:t>
                      </a:r>
                      <a:endPar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Riconosce semplici figure geometriche.</a:t>
                      </a:r>
                    </a:p>
                    <a:p>
                      <a:pPr marL="171450" indent="-171450">
                        <a:buFont typeface="Wingdings" panose="05000000000000000000" pitchFamily="2" charset="2"/>
                        <a:buChar char="Ø"/>
                      </a:pPr>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marL="171450" indent="-171450">
                        <a:buFont typeface="Wingdings" panose="05000000000000000000" pitchFamily="2" charset="2"/>
                        <a:buChar char="Ø"/>
                      </a:pPr>
                      <a:endParaRPr lang="it-IT" sz="9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vMerge="1">
                  <a:txBody>
                    <a:bodyPr/>
                    <a:lstStyle/>
                    <a:p>
                      <a:endParaRPr lang="it-IT"/>
                    </a:p>
                  </a:txBody>
                  <a:tcPr/>
                </a:tc>
                <a:tc vMerge="1">
                  <a:txBody>
                    <a:bodyPr/>
                    <a:lstStyle/>
                    <a:p>
                      <a:endParaRPr lang="it-IT"/>
                    </a:p>
                  </a:txBody>
                  <a:tcPr/>
                </a:tc>
                <a:extLst>
                  <a:ext uri="{0D108BD9-81ED-4DB2-BD59-A6C34878D82A}">
                    <a16:rowId xmlns:a16="http://schemas.microsoft.com/office/drawing/2014/main" val="10003"/>
                  </a:ext>
                </a:extLst>
              </a:tr>
              <a:tr h="144072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1000" b="1" u="none" strike="noStrike" kern="1200" baseline="0" dirty="0">
                          <a:solidFill>
                            <a:schemeClr val="tx2">
                              <a:lumMod val="60000"/>
                              <a:lumOff val="40000"/>
                            </a:schemeClr>
                          </a:solidFill>
                          <a:latin typeface="Comic Sans MS" panose="030F0702030302020204" pitchFamily="66" charset="0"/>
                        </a:rPr>
                        <a:t> RELAZIONI, DATI E PREVISIONI </a:t>
                      </a:r>
                    </a:p>
                  </a:txBody>
                  <a:tcPr anchor="ctr" horzOverflow="overflow">
                    <a:lnT w="12700" cap="flat" cmpd="sng" algn="ctr">
                      <a:solidFill>
                        <a:schemeClr val="tx2">
                          <a:lumMod val="60000"/>
                          <a:lumOff val="40000"/>
                        </a:schemeClr>
                      </a:solidFill>
                      <a:prstDash val="solid"/>
                      <a:round/>
                      <a:headEnd type="none" w="med" len="med"/>
                      <a:tailEnd type="none" w="med" len="med"/>
                    </a:lnT>
                  </a:tcPr>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Individua le posizioni di oggetti e persone nello spazio</a:t>
                      </a:r>
                    </a:p>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p>
                      <a:pPr marL="171450" indent="-171450">
                        <a:buFont typeface="Wingdings" panose="05000000000000000000" pitchFamily="2" charset="2"/>
                        <a:buChar char="Ø"/>
                      </a:pPr>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lnT w="12700" cap="flat" cmpd="sng" algn="ctr">
                      <a:solidFill>
                        <a:schemeClr val="tx2">
                          <a:lumMod val="60000"/>
                          <a:lumOff val="40000"/>
                        </a:schemeClr>
                      </a:solidFill>
                      <a:prstDash val="solid"/>
                      <a:round/>
                      <a:headEnd type="none" w="med" len="med"/>
                      <a:tailEnd type="none" w="med" len="med"/>
                    </a:lnT>
                  </a:tcPr>
                </a:tc>
                <a:tc>
                  <a:txBody>
                    <a:bodyPr/>
                    <a:lstStyle/>
                    <a:p>
                      <a:pPr marL="171450" indent="-171450">
                        <a:buFont typeface="Wingdings" panose="05000000000000000000" pitchFamily="2" charset="2"/>
                        <a:buChar char="Ø"/>
                      </a:pPr>
                      <a:endParaRPr lang="it-IT" sz="9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lnT w="12700" cap="flat" cmpd="sng" algn="ctr">
                      <a:solidFill>
                        <a:schemeClr val="tx2">
                          <a:lumMod val="60000"/>
                          <a:lumOff val="40000"/>
                        </a:schemeClr>
                      </a:solidFill>
                      <a:prstDash val="solid"/>
                      <a:round/>
                      <a:headEnd type="none" w="med" len="med"/>
                      <a:tailEnd type="none" w="med" len="med"/>
                    </a:lnT>
                  </a:tcPr>
                </a:tc>
                <a:tc vMerge="1">
                  <a:txBody>
                    <a:bodyPr/>
                    <a:lstStyle/>
                    <a:p>
                      <a:endParaRPr lang="it-IT"/>
                    </a:p>
                  </a:txBody>
                  <a:tcPr/>
                </a:tc>
                <a:tc vMerge="1">
                  <a:txBody>
                    <a:bodyPr/>
                    <a:lstStyle/>
                    <a:p>
                      <a:endParaRPr lang="it-IT"/>
                    </a:p>
                  </a:txBody>
                  <a:tcPr/>
                </a:tc>
                <a:extLst>
                  <a:ext uri="{0D108BD9-81ED-4DB2-BD59-A6C34878D82A}">
                    <a16:rowId xmlns:a16="http://schemas.microsoft.com/office/drawing/2014/main" val="10004"/>
                  </a:ext>
                </a:extLst>
              </a:tr>
            </a:tbl>
          </a:graphicData>
        </a:graphic>
      </p:graphicFrame>
      <p:sp>
        <p:nvSpPr>
          <p:cNvPr id="5" name="Segnaposto numero diapositiva 4"/>
          <p:cNvSpPr>
            <a:spLocks noGrp="1"/>
          </p:cNvSpPr>
          <p:nvPr>
            <p:ph type="sldNum" sz="quarter" idx="12"/>
          </p:nvPr>
        </p:nvSpPr>
        <p:spPr>
          <a:xfrm>
            <a:off x="8316416" y="6531818"/>
            <a:ext cx="650810" cy="298326"/>
          </a:xfrm>
        </p:spPr>
        <p:txBody>
          <a:bodyPr/>
          <a:lstStyle/>
          <a:p>
            <a:fld id="{FF435FF0-A5BC-47FA-9B2B-A8C23C837CEF}" type="slidenum">
              <a:rPr lang="it-IT" smtClean="0"/>
              <a:pPr/>
              <a:t>10</a:t>
            </a:fld>
            <a:endParaRPr lang="it-IT" dirty="0"/>
          </a:p>
        </p:txBody>
      </p:sp>
    </p:spTree>
    <p:extLst>
      <p:ext uri="{BB962C8B-B14F-4D97-AF65-F5344CB8AC3E}">
        <p14:creationId xmlns:p14="http://schemas.microsoft.com/office/powerpoint/2010/main" val="4040970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485900" y="188913"/>
            <a:ext cx="6094413" cy="738187"/>
          </a:xfrm>
          <a:prstGeom prst="rect">
            <a:avLst/>
          </a:prstGeom>
          <a:noFill/>
          <a:ln w="9525">
            <a:noFill/>
            <a:miter lim="800000"/>
            <a:headEnd/>
            <a:tailEnd/>
          </a:ln>
          <a:effectLst/>
        </p:spPr>
        <p:txBody>
          <a:bodyPr wrap="none">
            <a:spAutoFit/>
          </a:bodyPr>
          <a:lstStyle/>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cs typeface="+mn-cs"/>
              </a:rPr>
              <a:t>PROGETTAZIONE ANNUALE PER LO SVILUPPO DI COMPETENZE</a:t>
            </a:r>
          </a:p>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cs typeface="+mn-cs"/>
              </a:rPr>
              <a:t>LA CONOSCENZA DEL MONDO (SCIENZE)</a:t>
            </a:r>
          </a:p>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cs typeface="+mn-cs"/>
              </a:rPr>
              <a:t>   </a:t>
            </a:r>
            <a:r>
              <a:rPr lang="it-IT" sz="1400" b="1" dirty="0">
                <a:solidFill>
                  <a:schemeClr val="tx2">
                    <a:lumMod val="60000"/>
                    <a:lumOff val="40000"/>
                  </a:schemeClr>
                </a:solidFill>
                <a:latin typeface="Comic Sans MS" panose="030F0702030302020204" pitchFamily="66" charset="0"/>
              </a:rPr>
              <a:t>ANNI 3</a:t>
            </a:r>
            <a:r>
              <a:rPr lang="it-IT" sz="1400" b="1" dirty="0">
                <a:solidFill>
                  <a:schemeClr val="tx2">
                    <a:lumMod val="60000"/>
                    <a:lumOff val="40000"/>
                  </a:schemeClr>
                </a:solidFill>
                <a:latin typeface="Comic Sans MS" panose="030F0702030302020204" pitchFamily="66" charset="0"/>
                <a:cs typeface="+mn-cs"/>
              </a:rPr>
              <a:t> </a:t>
            </a:r>
          </a:p>
        </p:txBody>
      </p:sp>
      <p:graphicFrame>
        <p:nvGraphicFramePr>
          <p:cNvPr id="50241" name="Group 65"/>
          <p:cNvGraphicFramePr>
            <a:graphicFrameLocks noGrp="1"/>
          </p:cNvGraphicFramePr>
          <p:nvPr>
            <p:extLst>
              <p:ext uri="{D42A27DB-BD31-4B8C-83A1-F6EECF244321}">
                <p14:modId xmlns:p14="http://schemas.microsoft.com/office/powerpoint/2010/main" val="1132030812"/>
              </p:ext>
            </p:extLst>
          </p:nvPr>
        </p:nvGraphicFramePr>
        <p:xfrm>
          <a:off x="395536" y="987052"/>
          <a:ext cx="8352929" cy="4490265"/>
        </p:xfrm>
        <a:graphic>
          <a:graphicData uri="http://schemas.openxmlformats.org/drawingml/2006/table">
            <a:tbl>
              <a:tblPr>
                <a:tableStyleId>{BC89EF96-8CEA-46FF-86C4-4CE0E7609802}</a:tableStyleId>
              </a:tblPr>
              <a:tblGrid>
                <a:gridCol w="966979">
                  <a:extLst>
                    <a:ext uri="{9D8B030D-6E8A-4147-A177-3AD203B41FA5}">
                      <a16:colId xmlns:a16="http://schemas.microsoft.com/office/drawing/2014/main" val="20000"/>
                    </a:ext>
                  </a:extLst>
                </a:gridCol>
                <a:gridCol w="2000772">
                  <a:extLst>
                    <a:ext uri="{9D8B030D-6E8A-4147-A177-3AD203B41FA5}">
                      <a16:colId xmlns:a16="http://schemas.microsoft.com/office/drawing/2014/main" val="20001"/>
                    </a:ext>
                  </a:extLst>
                </a:gridCol>
                <a:gridCol w="1875736">
                  <a:extLst>
                    <a:ext uri="{9D8B030D-6E8A-4147-A177-3AD203B41FA5}">
                      <a16:colId xmlns:a16="http://schemas.microsoft.com/office/drawing/2014/main" val="20002"/>
                    </a:ext>
                  </a:extLst>
                </a:gridCol>
                <a:gridCol w="1754721">
                  <a:extLst>
                    <a:ext uri="{9D8B030D-6E8A-4147-A177-3AD203B41FA5}">
                      <a16:colId xmlns:a16="http://schemas.microsoft.com/office/drawing/2014/main" val="20003"/>
                    </a:ext>
                  </a:extLst>
                </a:gridCol>
                <a:gridCol w="1754721">
                  <a:extLst>
                    <a:ext uri="{9D8B030D-6E8A-4147-A177-3AD203B41FA5}">
                      <a16:colId xmlns:a16="http://schemas.microsoft.com/office/drawing/2014/main" val="474401670"/>
                    </a:ext>
                  </a:extLst>
                </a:gridCol>
              </a:tblGrid>
              <a:tr h="1000133">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12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marL="91434" marR="91434" marT="45712" marB="45712"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12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marL="91434" marR="91434" marT="45712" marB="45712"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marL="91434" marR="91434" marT="45712" marB="45712"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rgbClr val="0070C0"/>
                          </a:solidFill>
                          <a:effectLst/>
                          <a:latin typeface="Comic Sans MS" panose="030F0702030302020204" pitchFamily="66" charset="0"/>
                        </a:rPr>
                        <a:t>RISULTATI ATTESI PER I BIMBI DI TRE ANNI</a:t>
                      </a:r>
                    </a:p>
                  </a:txBody>
                  <a:tcPr marL="91434" marR="91434" marT="45712" marB="45712"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rgbClr val="0070C0"/>
                          </a:solidFill>
                          <a:effectLst/>
                          <a:latin typeface="Comic Sans MS" panose="030F0702030302020204" pitchFamily="66" charset="0"/>
                        </a:rPr>
                        <a:t>COMPETENZE ESSENZIALI</a:t>
                      </a:r>
                    </a:p>
                  </a:txBody>
                  <a:tcPr marL="91434" marR="91434" marT="45712" marB="45712" anchor="ctr" horzOverflow="overflow"/>
                </a:tc>
                <a:extLst>
                  <a:ext uri="{0D108BD9-81ED-4DB2-BD59-A6C34878D82A}">
                    <a16:rowId xmlns:a16="http://schemas.microsoft.com/office/drawing/2014/main" val="10001"/>
                  </a:ext>
                </a:extLst>
              </a:tr>
              <a:tr h="100013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it-IT" sz="1000" b="1" i="0" dirty="0">
                          <a:solidFill>
                            <a:schemeClr val="tx2">
                              <a:lumMod val="60000"/>
                              <a:lumOff val="40000"/>
                            </a:schemeClr>
                          </a:solidFill>
                          <a:latin typeface="Comic Sans MS" pitchFamily="66" charset="0"/>
                        </a:rPr>
                        <a:t>ESPLORARE E DESCRIVERE OGGETTI E MATERIALI</a:t>
                      </a:r>
                      <a:endParaRPr kumimoji="0" lang="it-IT" sz="1000" b="1" i="0" u="none" strike="noStrike" cap="none" normalizeH="0" baseline="0" dirty="0">
                        <a:ln>
                          <a:noFill/>
                        </a:ln>
                        <a:solidFill>
                          <a:schemeClr val="tx2">
                            <a:lumMod val="60000"/>
                            <a:lumOff val="40000"/>
                          </a:schemeClr>
                        </a:solidFill>
                        <a:effectLst/>
                        <a:latin typeface="Comic Sans MS" pitchFamily="66" charset="0"/>
                      </a:endParaRPr>
                    </a:p>
                  </a:txBody>
                  <a:tcPr marL="91434" marR="91434" marT="45712" marB="45712" anchor="ctr" horzOverflow="overflow"/>
                </a:tc>
                <a:tc>
                  <a:txBody>
                    <a:bodyPr/>
                    <a:lstStyle/>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Osservare ed esplorare il mondo circostante.</a:t>
                      </a:r>
                    </a:p>
                    <a:p>
                      <a:pPr marL="176213" indent="-176213">
                        <a:buFont typeface="+mj-lt"/>
                        <a:buAutoNum type="alphaLcPeriod"/>
                      </a:pPr>
                      <a:endParaRPr lang="it-IT" sz="1000" b="1" u="none" strike="noStrike" kern="1200" baseline="0" dirty="0">
                        <a:solidFill>
                          <a:schemeClr val="tx2">
                            <a:lumMod val="60000"/>
                            <a:lumOff val="40000"/>
                          </a:schemeClr>
                        </a:solidFill>
                        <a:latin typeface="Comic Sans MS" panose="030F0702030302020204" pitchFamily="66" charset="0"/>
                      </a:endParaRPr>
                    </a:p>
                    <a:p>
                      <a:pPr marL="171450" marR="0" lvl="0" indent="-17145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pPr>
                      <a:endParaRPr lang="it-IT" sz="1000" kern="1200" dirty="0">
                        <a:solidFill>
                          <a:schemeClr val="tx2">
                            <a:lumMod val="60000"/>
                            <a:lumOff val="40000"/>
                          </a:schemeClr>
                        </a:solidFill>
                        <a:latin typeface="Comic Sans MS" pitchFamily="66" charset="0"/>
                        <a:ea typeface="+mn-ea"/>
                        <a:cs typeface="+mn-cs"/>
                      </a:endParaRPr>
                    </a:p>
                  </a:txBody>
                  <a:tcPr marL="91434" marR="91434" marT="45712" marB="45712" anchor="ctr" horzOverflow="overflow"/>
                </a:tc>
                <a:tc>
                  <a:txBody>
                    <a:bodyPr/>
                    <a:lstStyle/>
                    <a:p>
                      <a:endParaRPr lang="it-IT" sz="1000" dirty="0"/>
                    </a:p>
                  </a:txBody>
                  <a:tcPr marL="91434" marR="91434" marT="45712" marB="45712" anchor="ctr" horzOverflow="overflow"/>
                </a:tc>
                <a:tc rowSpan="3">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j-lt"/>
                          <a:ea typeface="+mn-ea"/>
                          <a:cs typeface="+mn-cs"/>
                        </a:rPr>
                        <a:t>Riconosce diverse consistenze (morbido/duro) </a:t>
                      </a:r>
                    </a:p>
                    <a:p>
                      <a:pPr marL="171450" indent="-171450" algn="l">
                        <a:buFont typeface="Wingdings" panose="05000000000000000000" pitchFamily="2" charset="2"/>
                        <a:buChar char="§"/>
                      </a:pPr>
                      <a:r>
                        <a:rPr lang="it-IT" sz="1000" b="0" i="0" u="none" strike="noStrike" kern="1200" baseline="0" dirty="0">
                          <a:solidFill>
                            <a:srgbClr val="0070C0"/>
                          </a:solidFill>
                          <a:latin typeface="+mj-lt"/>
                          <a:ea typeface="+mn-ea"/>
                          <a:cs typeface="+mn-cs"/>
                        </a:rPr>
                        <a:t>Ha acquisito  il concetto di successione temporale (prima, dopo) in relazione ad</a:t>
                      </a:r>
                    </a:p>
                    <a:p>
                      <a:pPr marL="0" indent="0" algn="l">
                        <a:buFont typeface="Wingdings" panose="05000000000000000000" pitchFamily="2" charset="2"/>
                        <a:buNone/>
                      </a:pPr>
                      <a:r>
                        <a:rPr lang="it-IT" sz="1000" b="0" i="0" u="none" strike="noStrike" kern="1200" baseline="0" dirty="0">
                          <a:solidFill>
                            <a:srgbClr val="0070C0"/>
                          </a:solidFill>
                          <a:latin typeface="+mj-lt"/>
                          <a:ea typeface="+mn-ea"/>
                          <a:cs typeface="+mn-cs"/>
                        </a:rPr>
                        <a:t>    esperienze di vita quotidiana,         riferibili alla giornata scolastica, ai cicli  naturali,</a:t>
                      </a:r>
                    </a:p>
                    <a:p>
                      <a:pPr marL="0" indent="0" algn="l">
                        <a:buFont typeface="Wingdings" panose="05000000000000000000" pitchFamily="2" charset="2"/>
                        <a:buNone/>
                      </a:pPr>
                      <a:r>
                        <a:rPr lang="it-IT" sz="1000" b="0" i="0" u="none" strike="noStrike" kern="1200" baseline="0" dirty="0">
                          <a:solidFill>
                            <a:srgbClr val="0070C0"/>
                          </a:solidFill>
                          <a:latin typeface="+mj-lt"/>
                          <a:ea typeface="+mn-ea"/>
                          <a:cs typeface="+mn-cs"/>
                        </a:rPr>
                        <a:t> a elementari esperienze scientifiche</a:t>
                      </a:r>
                    </a:p>
                    <a:p>
                      <a:pPr marL="171450" indent="-171450" algn="l">
                        <a:buFont typeface="Wingdings" panose="05000000000000000000" pitchFamily="2" charset="2"/>
                        <a:buChar char="§"/>
                      </a:pPr>
                      <a:r>
                        <a:rPr lang="it-IT" sz="1000" b="0" i="0" u="none" strike="noStrike" kern="1200" baseline="0" dirty="0">
                          <a:solidFill>
                            <a:srgbClr val="0070C0"/>
                          </a:solidFill>
                          <a:latin typeface="+mj-lt"/>
                          <a:ea typeface="+mn-ea"/>
                          <a:cs typeface="+mn-cs"/>
                        </a:rPr>
                        <a:t> Sa descrivere le sperimentazioni effettuate.</a:t>
                      </a:r>
                    </a:p>
                    <a:p>
                      <a:pPr marL="171450" indent="-171450" algn="l">
                        <a:buFont typeface="Wingdings" panose="05000000000000000000" pitchFamily="2" charset="2"/>
                        <a:buChar char="§"/>
                      </a:pPr>
                      <a:r>
                        <a:rPr lang="it-IT" sz="1000" b="0" i="0" u="none" strike="noStrike" kern="1200" baseline="0" dirty="0">
                          <a:solidFill>
                            <a:srgbClr val="0070C0"/>
                          </a:solidFill>
                          <a:latin typeface="+mj-lt"/>
                          <a:ea typeface="+mn-ea"/>
                          <a:cs typeface="+mn-cs"/>
                        </a:rPr>
                        <a:t>Riconosce gli effetti delle emozioni sul nostro corpo(rossore del volto, battito del </a:t>
                      </a:r>
                      <a:r>
                        <a:rPr lang="it-IT" sz="1000" b="0" i="0" u="none" strike="noStrike" kern="1200" baseline="0" dirty="0" err="1">
                          <a:solidFill>
                            <a:srgbClr val="0070C0"/>
                          </a:solidFill>
                          <a:latin typeface="+mj-lt"/>
                          <a:ea typeface="+mn-ea"/>
                          <a:cs typeface="+mn-cs"/>
                        </a:rPr>
                        <a:t>cuore,ecc</a:t>
                      </a:r>
                      <a:r>
                        <a:rPr lang="it-IT" sz="1000" b="0" i="0" u="none" strike="noStrike" kern="1200" baseline="0" dirty="0">
                          <a:solidFill>
                            <a:srgbClr val="0070C0"/>
                          </a:solidFill>
                          <a:latin typeface="+mj-lt"/>
                          <a:ea typeface="+mn-ea"/>
                          <a:cs typeface="+mn-cs"/>
                        </a:rPr>
                        <a:t>) </a:t>
                      </a:r>
                    </a:p>
                    <a:p>
                      <a:pPr marL="0" indent="0" algn="l">
                        <a:buFont typeface="Wingdings" panose="05000000000000000000" pitchFamily="2" charset="2"/>
                        <a:buNone/>
                      </a:pPr>
                      <a:r>
                        <a:rPr lang="it-IT" sz="1000" b="0" i="0" u="none" strike="noStrike" kern="1200" baseline="0" dirty="0">
                          <a:solidFill>
                            <a:srgbClr val="0070C0"/>
                          </a:solidFill>
                          <a:latin typeface="+mj-lt"/>
                          <a:ea typeface="+mn-ea"/>
                          <a:cs typeface="+mn-cs"/>
                        </a:rPr>
                        <a:t>	</a:t>
                      </a:r>
                    </a:p>
                  </a:txBody>
                  <a:tcPr marL="91434" marR="91434" marT="45712" marB="45712" anchor="ctr" horzOverflow="overflow"/>
                </a:tc>
                <a:tc rowSpan="3">
                  <a:txBody>
                    <a:bodyPr/>
                    <a:lstStyle/>
                    <a:p>
                      <a:pPr marL="171450" indent="-171450" algn="l">
                        <a:buFont typeface="Wingdings" panose="05000000000000000000" pitchFamily="2" charset="2"/>
                        <a:buChar char="§"/>
                      </a:pPr>
                      <a:r>
                        <a:rPr lang="it-IT" sz="1000" b="0" i="0" u="none" strike="noStrike" kern="1200" baseline="0" dirty="0">
                          <a:solidFill>
                            <a:srgbClr val="0070C0"/>
                          </a:solidFill>
                          <a:latin typeface="+mn-lt"/>
                          <a:ea typeface="+mn-ea"/>
                          <a:cs typeface="+mn-cs"/>
                        </a:rPr>
                        <a:t>Acquisire  il concetto di successione temporale (prima, dopo) in relazione ad esperienze di vita quotidiana, ai cicli  naturali.</a:t>
                      </a:r>
                    </a:p>
                    <a:p>
                      <a:pPr marL="0" indent="0" algn="l">
                        <a:buFont typeface="Wingdings" panose="05000000000000000000" pitchFamily="2" charset="2"/>
                        <a:buNone/>
                      </a:pPr>
                      <a:endParaRPr lang="it-IT" sz="1000" b="0" i="0" u="none" strike="noStrike" kern="1200" baseline="0" dirty="0">
                        <a:solidFill>
                          <a:srgbClr val="0070C0"/>
                        </a:solidFill>
                        <a:latin typeface="+mn-lt"/>
                        <a:ea typeface="+mn-ea"/>
                        <a:cs typeface="+mn-cs"/>
                      </a:endParaRPr>
                    </a:p>
                    <a:p>
                      <a:pPr marL="0" indent="0" algn="l">
                        <a:buFont typeface="Wingdings" panose="05000000000000000000" pitchFamily="2" charset="2"/>
                        <a:buNone/>
                      </a:pPr>
                      <a:endParaRPr lang="it-IT" sz="1000" b="0" i="0" u="none" strike="noStrike" kern="1200" baseline="0" dirty="0">
                        <a:solidFill>
                          <a:srgbClr val="0070C0"/>
                        </a:solidFill>
                        <a:latin typeface="+mj-lt"/>
                        <a:ea typeface="+mn-ea"/>
                        <a:cs typeface="+mn-cs"/>
                      </a:endParaRPr>
                    </a:p>
                  </a:txBody>
                  <a:tcPr marL="91434" marR="91434" marT="45712" marB="45712" anchor="ctr" horzOverflow="overflow"/>
                </a:tc>
                <a:extLst>
                  <a:ext uri="{0D108BD9-81ED-4DB2-BD59-A6C34878D82A}">
                    <a16:rowId xmlns:a16="http://schemas.microsoft.com/office/drawing/2014/main" val="10002"/>
                  </a:ext>
                </a:extLst>
              </a:tr>
              <a:tr h="797281">
                <a:tc>
                  <a:txBody>
                    <a:bodyPr/>
                    <a:lstStyle/>
                    <a:p>
                      <a:pPr marL="0" indent="0" algn="ctr" eaLnBrk="0" fontAlgn="base" hangingPunct="0">
                        <a:spcBef>
                          <a:spcPct val="0"/>
                        </a:spcBef>
                        <a:spcAft>
                          <a:spcPct val="0"/>
                        </a:spcAft>
                        <a:buFont typeface="Wingdings" pitchFamily="2" charset="2"/>
                        <a:buNone/>
                        <a:tabLst>
                          <a:tab pos="0" algn="l"/>
                        </a:tabLst>
                      </a:pPr>
                      <a:r>
                        <a:rPr lang="it-IT" sz="1000" b="1" i="0" dirty="0">
                          <a:solidFill>
                            <a:schemeClr val="tx2">
                              <a:lumMod val="60000"/>
                              <a:lumOff val="40000"/>
                            </a:schemeClr>
                          </a:solidFill>
                          <a:latin typeface="Comic Sans MS" pitchFamily="66" charset="0"/>
                        </a:rPr>
                        <a:t>OSSERVARE E SPERIMENTARE SUL CAMPO</a:t>
                      </a:r>
                    </a:p>
                  </a:txBody>
                  <a:tcPr marL="91434" marR="91434" marT="45712" marB="45712"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Cogliere e comunicare le caratteristiche più salienti delle stagioni .</a:t>
                      </a:r>
                    </a:p>
                  </a:txBody>
                  <a:tcPr marL="91434" marR="91434" marT="45712" marB="45712" anchor="ctr" horzOverflow="overflow"/>
                </a:tc>
                <a:tc>
                  <a:txBody>
                    <a:bodyPr/>
                    <a:lstStyle/>
                    <a:p>
                      <a:endParaRPr lang="it-IT" sz="1000"/>
                    </a:p>
                  </a:txBody>
                  <a:tcPr marL="91434" marR="91434" marT="45712" marB="45712" anchor="ctr" horzOverflow="overflow"/>
                </a:tc>
                <a:tc vMerge="1">
                  <a:txBody>
                    <a:bodyPr/>
                    <a:lstStyle/>
                    <a:p>
                      <a:pPr marL="171450" marR="0" lvl="0" indent="-17145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endParaRPr lang="it-IT" sz="1200" kern="1200" dirty="0">
                        <a:solidFill>
                          <a:schemeClr val="tx2">
                            <a:lumMod val="60000"/>
                            <a:lumOff val="40000"/>
                          </a:schemeClr>
                        </a:solidFill>
                        <a:latin typeface="Comic Sans MS" pitchFamily="66" charset="0"/>
                        <a:ea typeface="+mn-ea"/>
                        <a:cs typeface="+mn-cs"/>
                      </a:endParaRPr>
                    </a:p>
                  </a:txBody>
                  <a:tcPr marL="91434" marR="91434" marT="45712" marB="45712" anchor="ctr" horzOverflow="overflow"/>
                </a:tc>
                <a:tc vMerge="1">
                  <a:txBody>
                    <a:bodyPr/>
                    <a:lstStyle/>
                    <a:p>
                      <a:endParaRPr lang="it-IT"/>
                    </a:p>
                  </a:txBody>
                  <a:tcPr/>
                </a:tc>
                <a:extLst>
                  <a:ext uri="{0D108BD9-81ED-4DB2-BD59-A6C34878D82A}">
                    <a16:rowId xmlns:a16="http://schemas.microsoft.com/office/drawing/2014/main" val="10003"/>
                  </a:ext>
                </a:extLst>
              </a:tr>
              <a:tr h="1588617">
                <a:tc>
                  <a:txBody>
                    <a:bodyPr/>
                    <a:lstStyle/>
                    <a:p>
                      <a:pPr marL="0" indent="0" algn="ctr" eaLnBrk="0" fontAlgn="base" hangingPunct="0">
                        <a:spcBef>
                          <a:spcPct val="0"/>
                        </a:spcBef>
                        <a:spcAft>
                          <a:spcPct val="0"/>
                        </a:spcAft>
                        <a:buFont typeface="Wingdings" pitchFamily="2" charset="2"/>
                        <a:buNone/>
                        <a:tabLst>
                          <a:tab pos="0" algn="l"/>
                        </a:tabLst>
                      </a:pPr>
                      <a:r>
                        <a:rPr lang="it-IT" sz="1000" b="1" i="0" dirty="0">
                          <a:solidFill>
                            <a:schemeClr val="tx2">
                              <a:lumMod val="60000"/>
                              <a:lumOff val="40000"/>
                            </a:schemeClr>
                          </a:solidFill>
                          <a:latin typeface="Comic Sans MS" pitchFamily="66" charset="0"/>
                        </a:rPr>
                        <a:t>L’UOMO I VIVENTI E L’AMBIENTE</a:t>
                      </a:r>
                    </a:p>
                  </a:txBody>
                  <a:tcPr marL="91434" marR="91434" marT="45712" marB="45712" anchor="ct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Conoscere semplici operazioni di igiene personale e di una corretta alimentazione.</a:t>
                      </a:r>
                    </a:p>
                  </a:txBody>
                  <a:tcPr marL="91434" marR="91434" marT="45712" marB="45712" anchor="ctr" horzOverflow="overflow"/>
                </a:tc>
                <a:tc>
                  <a:txBody>
                    <a:bodyPr/>
                    <a:lstStyle/>
                    <a:p>
                      <a:endParaRPr lang="it-IT" sz="1000" dirty="0"/>
                    </a:p>
                  </a:txBody>
                  <a:tcPr marL="91434" marR="91434" marT="45712" marB="45712" anchor="ctr" horzOverflow="overflow"/>
                </a:tc>
                <a:tc vMerge="1">
                  <a:txBody>
                    <a:bodyPr/>
                    <a:lstStyle/>
                    <a:p>
                      <a:pPr marL="171450" marR="0" lvl="0" indent="-17145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pPr>
                      <a:endParaRPr lang="it-IT" sz="1200" kern="1200" dirty="0">
                        <a:solidFill>
                          <a:schemeClr val="tx2">
                            <a:lumMod val="60000"/>
                            <a:lumOff val="40000"/>
                          </a:schemeClr>
                        </a:solidFill>
                        <a:latin typeface="Comic Sans MS" pitchFamily="66" charset="0"/>
                        <a:ea typeface="+mn-ea"/>
                        <a:cs typeface="+mn-cs"/>
                      </a:endParaRPr>
                    </a:p>
                  </a:txBody>
                  <a:tcPr marL="91434" marR="91434" marT="45712" marB="45712" anchor="ctr" horzOverflow="overflow"/>
                </a:tc>
                <a:tc vMerge="1">
                  <a:txBody>
                    <a:bodyPr/>
                    <a:lstStyle/>
                    <a:p>
                      <a:endParaRPr lang="it-IT"/>
                    </a:p>
                  </a:txBody>
                  <a:tcPr/>
                </a:tc>
                <a:extLst>
                  <a:ext uri="{0D108BD9-81ED-4DB2-BD59-A6C34878D82A}">
                    <a16:rowId xmlns:a16="http://schemas.microsoft.com/office/drawing/2014/main" val="10004"/>
                  </a:ext>
                </a:extLst>
              </a:tr>
            </a:tbl>
          </a:graphicData>
        </a:graphic>
      </p:graphicFrame>
      <p:sp>
        <p:nvSpPr>
          <p:cNvPr id="5" name="Segnaposto numero diapositiva 4"/>
          <p:cNvSpPr>
            <a:spLocks noGrp="1"/>
          </p:cNvSpPr>
          <p:nvPr>
            <p:ph type="sldNum" sz="quarter" idx="12"/>
          </p:nvPr>
        </p:nvSpPr>
        <p:spPr>
          <a:xfrm>
            <a:off x="6804248" y="6492875"/>
            <a:ext cx="2133600" cy="365125"/>
          </a:xfrm>
        </p:spPr>
        <p:txBody>
          <a:bodyPr/>
          <a:lstStyle/>
          <a:p>
            <a:pPr>
              <a:defRPr/>
            </a:pPr>
            <a:fld id="{9A2F3F52-516A-4C2A-A35D-0525D11FDC03}" type="slidenum">
              <a:rPr lang="it-IT"/>
              <a:pPr>
                <a:defRPr/>
              </a:pPr>
              <a:t>11</a:t>
            </a:fld>
            <a:endParaRPr lang="it-IT" dirty="0"/>
          </a:p>
        </p:txBody>
      </p:sp>
    </p:spTree>
    <p:extLst>
      <p:ext uri="{BB962C8B-B14F-4D97-AF65-F5344CB8AC3E}">
        <p14:creationId xmlns:p14="http://schemas.microsoft.com/office/powerpoint/2010/main" val="105351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ChangeArrowheads="1"/>
          </p:cNvSpPr>
          <p:nvPr/>
        </p:nvSpPr>
        <p:spPr bwMode="auto">
          <a:xfrm>
            <a:off x="1691680" y="260350"/>
            <a:ext cx="60949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it-IT" altLang="it-IT" sz="1400" b="1" dirty="0">
                <a:solidFill>
                  <a:srgbClr val="558ED5"/>
                </a:solidFill>
                <a:latin typeface="Comic Sans MS" pitchFamily="66" charset="0"/>
              </a:rPr>
              <a:t>PROGETTAZIONE ANNUALE PER LO SVILUPPO DI COMPETENZE</a:t>
            </a:r>
            <a:endParaRPr lang="it-IT" altLang="it-IT" sz="1400" dirty="0">
              <a:solidFill>
                <a:srgbClr val="558ED5"/>
              </a:solidFill>
              <a:latin typeface="Comic Sans MS" pitchFamily="66" charset="0"/>
            </a:endParaRPr>
          </a:p>
          <a:p>
            <a:pPr algn="ctr" eaLnBrk="1" hangingPunct="1"/>
            <a:r>
              <a:rPr lang="it-IT" altLang="it-IT" sz="1400" b="1" dirty="0">
                <a:solidFill>
                  <a:srgbClr val="558ED5"/>
                </a:solidFill>
                <a:latin typeface="Comic Sans MS" pitchFamily="66" charset="0"/>
              </a:rPr>
              <a:t>LA CONOSCENZA DEL MONDO(TECNOLOGIA)</a:t>
            </a:r>
          </a:p>
          <a:p>
            <a:pPr algn="ctr" eaLnBrk="1" hangingPunct="1"/>
            <a:r>
              <a:rPr lang="it-IT" altLang="it-IT" sz="1400" b="1" dirty="0">
                <a:solidFill>
                  <a:srgbClr val="558ED5"/>
                </a:solidFill>
                <a:latin typeface="Comic Sans MS" pitchFamily="66" charset="0"/>
              </a:rPr>
              <a:t>3 ANNI</a:t>
            </a:r>
          </a:p>
        </p:txBody>
      </p:sp>
      <p:graphicFrame>
        <p:nvGraphicFramePr>
          <p:cNvPr id="98349" name="Group 45"/>
          <p:cNvGraphicFramePr>
            <a:graphicFrameLocks noGrp="1"/>
          </p:cNvGraphicFramePr>
          <p:nvPr>
            <p:extLst>
              <p:ext uri="{D42A27DB-BD31-4B8C-83A1-F6EECF244321}">
                <p14:modId xmlns:p14="http://schemas.microsoft.com/office/powerpoint/2010/main" val="1522359044"/>
              </p:ext>
            </p:extLst>
          </p:nvPr>
        </p:nvGraphicFramePr>
        <p:xfrm>
          <a:off x="489744" y="999014"/>
          <a:ext cx="8353425" cy="5823122"/>
        </p:xfrm>
        <a:graphic>
          <a:graphicData uri="http://schemas.openxmlformats.org/drawingml/2006/table">
            <a:tbl>
              <a:tblPr/>
              <a:tblGrid>
                <a:gridCol w="1130225">
                  <a:extLst>
                    <a:ext uri="{9D8B030D-6E8A-4147-A177-3AD203B41FA5}">
                      <a16:colId xmlns:a16="http://schemas.microsoft.com/office/drawing/2014/main" val="20000"/>
                    </a:ext>
                  </a:extLst>
                </a:gridCol>
                <a:gridCol w="1511016">
                  <a:extLst>
                    <a:ext uri="{9D8B030D-6E8A-4147-A177-3AD203B41FA5}">
                      <a16:colId xmlns:a16="http://schemas.microsoft.com/office/drawing/2014/main" val="20001"/>
                    </a:ext>
                  </a:extLst>
                </a:gridCol>
                <a:gridCol w="1094184">
                  <a:extLst>
                    <a:ext uri="{9D8B030D-6E8A-4147-A177-3AD203B41FA5}">
                      <a16:colId xmlns:a16="http://schemas.microsoft.com/office/drawing/2014/main" val="20002"/>
                    </a:ext>
                  </a:extLst>
                </a:gridCol>
                <a:gridCol w="2579079">
                  <a:extLst>
                    <a:ext uri="{9D8B030D-6E8A-4147-A177-3AD203B41FA5}">
                      <a16:colId xmlns:a16="http://schemas.microsoft.com/office/drawing/2014/main" val="20003"/>
                    </a:ext>
                  </a:extLst>
                </a:gridCol>
                <a:gridCol w="2038921">
                  <a:extLst>
                    <a:ext uri="{9D8B030D-6E8A-4147-A177-3AD203B41FA5}">
                      <a16:colId xmlns:a16="http://schemas.microsoft.com/office/drawing/2014/main" val="300185407"/>
                    </a:ext>
                  </a:extLst>
                </a:gridCol>
              </a:tblGrid>
              <a:tr h="1328431">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000" b="1" i="0" u="none" strike="noStrike" cap="none" normalizeH="0" baseline="0" dirty="0">
                          <a:ln>
                            <a:noFill/>
                          </a:ln>
                          <a:solidFill>
                            <a:srgbClr val="558ED5"/>
                          </a:solidFill>
                          <a:effectLst/>
                          <a:latin typeface="Comic Sans MS" pitchFamily="66" charset="0"/>
                        </a:rPr>
                        <a:t>NUCLEI FONDANTI</a:t>
                      </a: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000" b="1" i="0" u="none" strike="noStrike" cap="none" normalizeH="0" baseline="0" dirty="0">
                          <a:ln>
                            <a:noFill/>
                          </a:ln>
                          <a:solidFill>
                            <a:srgbClr val="558ED5"/>
                          </a:solidFill>
                          <a:effectLst/>
                          <a:latin typeface="Comic Sans MS" pitchFamily="66" charset="0"/>
                        </a:rPr>
                        <a:t>OBIETTIVI  </a:t>
                      </a:r>
                      <a:r>
                        <a:rPr kumimoji="0" lang="it-IT" sz="1000" b="1" i="0" u="none" strike="noStrike" cap="none" normalizeH="0" baseline="0" dirty="0" err="1">
                          <a:ln>
                            <a:noFill/>
                          </a:ln>
                          <a:solidFill>
                            <a:srgbClr val="558ED5"/>
                          </a:solidFill>
                          <a:effectLst/>
                          <a:latin typeface="Comic Sans MS" pitchFamily="66" charset="0"/>
                        </a:rPr>
                        <a:t>DI</a:t>
                      </a:r>
                      <a:r>
                        <a:rPr kumimoji="0" lang="it-IT" sz="1000" b="1" i="0" u="none" strike="noStrike" cap="none" normalizeH="0" baseline="0" dirty="0">
                          <a:ln>
                            <a:noFill/>
                          </a:ln>
                          <a:solidFill>
                            <a:srgbClr val="558ED5"/>
                          </a:solidFill>
                          <a:effectLst/>
                          <a:latin typeface="Comic Sans MS" pitchFamily="66" charset="0"/>
                        </a:rPr>
                        <a:t> APPRENDIMENTO</a:t>
                      </a: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rgbClr val="558ED5"/>
                          </a:solidFill>
                          <a:effectLst/>
                          <a:latin typeface="Comic Sans MS"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rgbClr val="558ED5"/>
                          </a:solidFill>
                          <a:effectLst/>
                          <a:latin typeface="Comic Sans MS" pitchFamily="66" charset="0"/>
                        </a:rPr>
                        <a:t>PER ALUNNI CON BISOGNI EDUCATIVI SPECIALI</a:t>
                      </a:r>
                      <a:endParaRPr kumimoji="0" lang="it-IT" sz="1200" b="1" i="1" u="none" strike="noStrike" cap="none" normalizeH="0" baseline="0" dirty="0">
                        <a:ln>
                          <a:noFill/>
                        </a:ln>
                        <a:solidFill>
                          <a:srgbClr val="558ED5"/>
                        </a:solidFill>
                        <a:effectLst/>
                        <a:latin typeface="Comic Sans MS" pitchFamily="66" charset="0"/>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TRE ANNI</a:t>
                      </a: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552829">
                <a:tc>
                  <a:txBody>
                    <a:bodyPr/>
                    <a:lstStyle/>
                    <a:p>
                      <a:pPr marL="0" marR="0" lvl="0" indent="0" algn="ctr" defTabSz="914400" rtl="0" eaLnBrk="0" fontAlgn="base" latinLnBrk="0" hangingPunct="0">
                        <a:lnSpc>
                          <a:spcPct val="100000"/>
                        </a:lnSpc>
                        <a:spcBef>
                          <a:spcPct val="20000"/>
                        </a:spcBef>
                        <a:spcAft>
                          <a:spcPct val="0"/>
                        </a:spcAft>
                        <a:buClrTx/>
                        <a:buSzTx/>
                        <a:buFont typeface="+mj-lt"/>
                        <a:buNone/>
                        <a:tabLst/>
                      </a:pPr>
                      <a:r>
                        <a:rPr kumimoji="0" lang="it-IT" sz="1100" b="0" i="0" u="none" strike="noStrike" cap="none" normalizeH="0" baseline="0" dirty="0">
                          <a:ln>
                            <a:noFill/>
                          </a:ln>
                          <a:solidFill>
                            <a:schemeClr val="tx2">
                              <a:lumMod val="60000"/>
                              <a:lumOff val="40000"/>
                            </a:schemeClr>
                          </a:solidFill>
                          <a:effectLst/>
                          <a:latin typeface="Comic Sans MS" pitchFamily="66" charset="0"/>
                        </a:rPr>
                        <a:t>VEDERE E OSSERVARE</a:t>
                      </a:r>
                      <a:endParaRPr kumimoji="0" lang="it-IT" sz="1100" b="1" i="0" u="none" strike="noStrike" cap="none" normalizeH="0" baseline="0" dirty="0">
                        <a:ln>
                          <a:noFill/>
                        </a:ln>
                        <a:solidFill>
                          <a:schemeClr val="tx2">
                            <a:lumMod val="60000"/>
                            <a:lumOff val="40000"/>
                          </a:schemeClr>
                        </a:solidFill>
                        <a:effectLst/>
                        <a:latin typeface="Comic Sans MS" pitchFamily="66" charset="0"/>
                      </a:endParaRPr>
                    </a:p>
                  </a:txBody>
                  <a:tcPr marT="45719" marB="4571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a:txBody>
                    <a:bodyPr/>
                    <a:lstStyle/>
                    <a:p>
                      <a:pPr marL="176213" indent="-176213">
                        <a:buFont typeface="Wingdings" panose="05000000000000000000" pitchFamily="2" charset="2"/>
                        <a:buChar char="ü"/>
                      </a:pPr>
                      <a:r>
                        <a:rPr lang="it-IT" sz="1100" b="1" u="none" strike="noStrike" kern="1200" baseline="0" dirty="0">
                          <a:solidFill>
                            <a:schemeClr val="tx2">
                              <a:lumMod val="60000"/>
                              <a:lumOff val="40000"/>
                            </a:schemeClr>
                          </a:solidFill>
                          <a:latin typeface="Comic Sans MS" panose="030F0702030302020204" pitchFamily="66" charset="0"/>
                        </a:rPr>
                        <a:t>Osservare la realtà circostante attraversi i sensi.</a:t>
                      </a:r>
                    </a:p>
                    <a:p>
                      <a:pPr marL="176213" indent="-176213">
                        <a:buFont typeface="Wingdings" panose="05000000000000000000" pitchFamily="2" charset="2"/>
                        <a:buChar char="ü"/>
                      </a:pPr>
                      <a:endParaRPr lang="it-IT" sz="1100" b="1" u="none" strike="noStrike" kern="1200" baseline="0" dirty="0">
                        <a:solidFill>
                          <a:schemeClr val="tx2">
                            <a:lumMod val="60000"/>
                            <a:lumOff val="40000"/>
                          </a:schemeClr>
                        </a:solidFill>
                        <a:latin typeface="Comic Sans MS" panose="030F0702030302020204" pitchFamily="66" charset="0"/>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Ø"/>
                        <a:tabLst/>
                      </a:pPr>
                      <a:endParaRPr kumimoji="0" lang="it-IT" sz="1100" b="0" i="0" u="none" strike="noStrike" cap="none" normalizeH="0" baseline="0" dirty="0">
                        <a:ln>
                          <a:noFill/>
                        </a:ln>
                        <a:solidFill>
                          <a:schemeClr val="accent1"/>
                        </a:solidFill>
                        <a:effectLst/>
                        <a:latin typeface="Comic Sans MS" pitchFamily="66" charset="0"/>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rowSpan="3">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00" b="0" i="0" u="none" strike="noStrike" kern="1200" baseline="0" dirty="0">
                          <a:solidFill>
                            <a:srgbClr val="0070C0"/>
                          </a:solidFill>
                          <a:latin typeface="+mj-lt"/>
                          <a:ea typeface="+mn-ea"/>
                          <a:cs typeface="+mn-cs"/>
                        </a:rPr>
                        <a:t>Sa mettere in serie tre elementi </a:t>
                      </a:r>
                    </a:p>
                    <a:p>
                      <a:pPr marL="171450" indent="-171450">
                        <a:buFont typeface="Arial" panose="020B0604020202020204" pitchFamily="34" charset="0"/>
                        <a:buChar char="•"/>
                      </a:pPr>
                      <a:r>
                        <a:rPr lang="it-IT" sz="1000" b="0" i="0" u="none" strike="noStrike" kern="1200" baseline="0" dirty="0">
                          <a:solidFill>
                            <a:srgbClr val="0070C0"/>
                          </a:solidFill>
                          <a:latin typeface="+mj-lt"/>
                          <a:ea typeface="+mn-ea"/>
                          <a:cs typeface="+mn-cs"/>
                        </a:rPr>
                        <a:t>Sa ordinare dal più piccolo al più grande</a:t>
                      </a:r>
                    </a:p>
                    <a:p>
                      <a:pPr marL="171450" indent="-171450">
                        <a:buFont typeface="Arial" panose="020B0604020202020204" pitchFamily="34" charset="0"/>
                        <a:buChar char="•"/>
                      </a:pPr>
                      <a:r>
                        <a:rPr lang="it-IT" sz="1000" b="0" i="0" u="none" strike="noStrike" kern="1200" baseline="0" dirty="0">
                          <a:solidFill>
                            <a:srgbClr val="0070C0"/>
                          </a:solidFill>
                          <a:latin typeface="+mj-lt"/>
                          <a:ea typeface="+mn-ea"/>
                          <a:cs typeface="+mn-cs"/>
                        </a:rPr>
                        <a:t>Sa esplorare la realtà per mezzo dei sensi  attraverso: la manipolazione di materiali diversi (acqua, sassi, sabbia,</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ecc..),</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Sa esplorare la realtà attraverso  l’ osservazione dei cicli stagionali, delle piante, degli animali,</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Dimostra disponibilità a collaborare in situazioni diverse.</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Scopre, manipola strumenti digitali</a:t>
                      </a:r>
                    </a:p>
                    <a:p>
                      <a:pPr algn="just"/>
                      <a:endParaRPr lang="it-IT" sz="1100" b="0" i="0" u="none" strike="noStrike" kern="1200" baseline="0" dirty="0">
                        <a:solidFill>
                          <a:srgbClr val="0070C0"/>
                        </a:solidFill>
                        <a:latin typeface="Comic Sans MS" panose="030F0702030302020204" pitchFamily="66" charset="0"/>
                        <a:ea typeface="+mn-ea"/>
                        <a:cs typeface="+mn-cs"/>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rowSpan="3">
                  <a:txBody>
                    <a:bodyPr/>
                    <a:lstStyle/>
                    <a:p>
                      <a:pPr marL="0" indent="0">
                        <a:buFont typeface="Wingdings" panose="05000000000000000000" pitchFamily="2" charset="2"/>
                        <a:buNone/>
                      </a:pPr>
                      <a:endParaRPr lang="it-IT" sz="1100" b="0" i="0" u="none" strike="noStrike" kern="1200" baseline="0" dirty="0">
                        <a:solidFill>
                          <a:srgbClr val="0070C0"/>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it-IT" sz="1100" b="0" i="0" u="none" strike="noStrike" kern="1200" baseline="0" dirty="0">
                          <a:solidFill>
                            <a:schemeClr val="accent1"/>
                          </a:solidFill>
                          <a:latin typeface="+mn-lt"/>
                          <a:ea typeface="+mn-ea"/>
                          <a:cs typeface="+mn-cs"/>
                        </a:rPr>
                        <a:t>Scoprire,  manipolare strumenti digitali</a:t>
                      </a:r>
                    </a:p>
                    <a:p>
                      <a:pPr algn="just"/>
                      <a:endParaRPr lang="it-IT" sz="1100" b="0" i="0" u="none" strike="noStrike" kern="1200" baseline="0" dirty="0">
                        <a:solidFill>
                          <a:srgbClr val="0070C0"/>
                        </a:solidFill>
                        <a:latin typeface="Comic Sans MS" panose="030F0702030302020204" pitchFamily="66" charset="0"/>
                        <a:ea typeface="+mn-ea"/>
                        <a:cs typeface="+mn-cs"/>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216161">
                <a:tc>
                  <a:txBody>
                    <a:bodyPr/>
                    <a:lstStyle/>
                    <a:p>
                      <a:pPr marL="0" marR="0" lvl="0" indent="0" algn="l" defTabSz="914400" rtl="0" eaLnBrk="1" fontAlgn="base" latinLnBrk="0" hangingPunct="1">
                        <a:lnSpc>
                          <a:spcPct val="100000"/>
                        </a:lnSpc>
                        <a:spcBef>
                          <a:spcPct val="0"/>
                        </a:spcBef>
                        <a:spcAft>
                          <a:spcPct val="0"/>
                        </a:spcAft>
                        <a:buClrTx/>
                        <a:buSzTx/>
                        <a:buFont typeface="+mj-lt"/>
                        <a:buNone/>
                        <a:tabLst/>
                        <a:defRPr/>
                      </a:pPr>
                      <a:r>
                        <a:rPr kumimoji="0" lang="it-IT" sz="1100" b="0" i="0" u="none" strike="noStrike" cap="none" normalizeH="0" baseline="0" dirty="0">
                          <a:ln>
                            <a:noFill/>
                          </a:ln>
                          <a:solidFill>
                            <a:schemeClr val="accent1"/>
                          </a:solidFill>
                          <a:effectLst/>
                          <a:latin typeface="Comic Sans MS" pitchFamily="66" charset="0"/>
                        </a:rPr>
                        <a:t> PREVEDERE E IMMAGINARE </a:t>
                      </a:r>
                    </a:p>
                  </a:txBody>
                  <a:tcPr marT="45719" marB="4571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a:txBody>
                    <a:bodyPr/>
                    <a:lstStyle/>
                    <a:p>
                      <a:pPr marL="176213" marR="0" indent="-176213"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100" b="1" i="0" u="none" strike="noStrike" kern="1200" baseline="0" dirty="0">
                          <a:solidFill>
                            <a:schemeClr val="tx2">
                              <a:lumMod val="60000"/>
                              <a:lumOff val="40000"/>
                            </a:schemeClr>
                          </a:solidFill>
                          <a:latin typeface="Comic Sans MS" panose="030F0702030302020204" pitchFamily="66" charset="0"/>
                          <a:ea typeface="+mn-ea"/>
                          <a:cs typeface="+mn-cs"/>
                        </a:rPr>
                        <a:t>Saper ordinare e confrontare oggetti. e materiali.</a:t>
                      </a:r>
                    </a:p>
                    <a:p>
                      <a:pPr marL="176213" indent="-176213">
                        <a:buFont typeface="Wingdings" panose="05000000000000000000" pitchFamily="2" charset="2"/>
                        <a:buChar char="ü"/>
                      </a:pPr>
                      <a:endParaRPr lang="it-IT" sz="1100" b="1" u="none" strike="noStrike" kern="1200" baseline="0" dirty="0">
                        <a:solidFill>
                          <a:schemeClr val="tx2">
                            <a:lumMod val="60000"/>
                            <a:lumOff val="40000"/>
                          </a:schemeClr>
                        </a:solidFill>
                        <a:latin typeface="Comic Sans MS" panose="030F0702030302020204" pitchFamily="66" charset="0"/>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Ø"/>
                        <a:tabLst/>
                      </a:pPr>
                      <a:endParaRPr kumimoji="0" lang="it-IT" sz="1100" b="0" i="0" u="none" strike="noStrike" cap="none" normalizeH="0" baseline="0" dirty="0">
                        <a:ln>
                          <a:noFill/>
                        </a:ln>
                        <a:solidFill>
                          <a:schemeClr val="accent1"/>
                        </a:solidFill>
                        <a:effectLst/>
                        <a:latin typeface="Comic Sans MS" pitchFamily="66" charset="0"/>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vMerge="1">
                  <a:txBody>
                    <a:bodyPr/>
                    <a:lstStyle/>
                    <a:p>
                      <a:pPr algn="just"/>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3"/>
                  </a:ext>
                </a:extLst>
              </a:tr>
              <a:tr h="996861">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defRPr/>
                      </a:pPr>
                      <a:r>
                        <a:rPr kumimoji="0" lang="it-IT" sz="1100" b="0" i="0" u="none" strike="noStrike" cap="none" normalizeH="0" baseline="0" dirty="0">
                          <a:ln>
                            <a:noFill/>
                          </a:ln>
                          <a:solidFill>
                            <a:schemeClr val="accent1"/>
                          </a:solidFill>
                          <a:effectLst/>
                          <a:latin typeface="Comic Sans MS" pitchFamily="66" charset="0"/>
                        </a:rPr>
                        <a:t>INTERVENIRE E TRASFORMARE </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it-IT" sz="1100" b="1" i="0" u="none" strike="noStrike" cap="none" normalizeH="0" baseline="0" dirty="0">
                        <a:ln>
                          <a:noFill/>
                        </a:ln>
                        <a:solidFill>
                          <a:schemeClr val="tx2">
                            <a:lumMod val="60000"/>
                            <a:lumOff val="40000"/>
                          </a:schemeClr>
                        </a:solidFill>
                        <a:effectLst/>
                        <a:latin typeface="Comic Sans MS" pitchFamily="66" charset="0"/>
                      </a:endParaRPr>
                    </a:p>
                  </a:txBody>
                  <a:tcPr marT="45719" marB="4571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indent="-171450">
                        <a:buFont typeface="Wingdings" panose="05000000000000000000" pitchFamily="2" charset="2"/>
                        <a:buChar char="ü"/>
                      </a:pPr>
                      <a:r>
                        <a:rPr lang="it-IT" sz="1100" b="1" i="0" u="none" strike="noStrike" kern="1200" baseline="0" dirty="0">
                          <a:solidFill>
                            <a:schemeClr val="tx2">
                              <a:lumMod val="60000"/>
                              <a:lumOff val="40000"/>
                            </a:schemeClr>
                          </a:solidFill>
                          <a:latin typeface="Comic Sans MS" panose="030F0702030302020204" pitchFamily="66" charset="0"/>
                          <a:ea typeface="+mn-ea"/>
                          <a:cs typeface="+mn-cs"/>
                        </a:rPr>
                        <a:t>Cooperare  alla realizzazione di un progetto comune.</a:t>
                      </a:r>
                    </a:p>
                    <a:p>
                      <a:pPr marL="171450" indent="-171450">
                        <a:buFont typeface="Wingdings" panose="05000000000000000000" pitchFamily="2" charset="2"/>
                        <a:buChar char="ü"/>
                      </a:pPr>
                      <a:endParaRPr lang="it-IT" sz="1100" b="1" i="0" u="none" strike="noStrike" kern="1200" baseline="0" dirty="0">
                        <a:solidFill>
                          <a:schemeClr val="tx2">
                            <a:lumMod val="60000"/>
                            <a:lumOff val="40000"/>
                          </a:schemeClr>
                        </a:solidFill>
                        <a:latin typeface="Comic Sans MS" panose="030F0702030302020204" pitchFamily="66" charset="0"/>
                        <a:ea typeface="+mn-ea"/>
                        <a:cs typeface="+mn-cs"/>
                      </a:endParaRPr>
                    </a:p>
                    <a:p>
                      <a:pPr marL="176213" indent="-176213">
                        <a:buFont typeface="Wingdings" panose="05000000000000000000" pitchFamily="2" charset="2"/>
                        <a:buChar char="ü"/>
                      </a:pPr>
                      <a:endParaRPr lang="it-IT" sz="1100" b="1" u="none" strike="noStrike" kern="1200" baseline="0" dirty="0">
                        <a:solidFill>
                          <a:schemeClr val="tx2">
                            <a:lumMod val="60000"/>
                            <a:lumOff val="40000"/>
                          </a:schemeClr>
                        </a:solidFill>
                        <a:latin typeface="Comic Sans MS" panose="030F0702030302020204" pitchFamily="66" charset="0"/>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Ø"/>
                        <a:tabLst/>
                      </a:pPr>
                      <a:endParaRPr kumimoji="0" lang="it-IT" sz="1100" b="0" i="0" u="none" strike="noStrike" cap="none" normalizeH="0" baseline="0" dirty="0">
                        <a:ln>
                          <a:noFill/>
                        </a:ln>
                        <a:solidFill>
                          <a:schemeClr val="accent1"/>
                        </a:solidFill>
                        <a:effectLst/>
                        <a:latin typeface="Comic Sans MS" pitchFamily="66" charset="0"/>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algn="just"/>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4"/>
                  </a:ext>
                </a:extLst>
              </a:tr>
            </a:tbl>
          </a:graphicData>
        </a:graphic>
      </p:graphicFrame>
      <p:sp>
        <p:nvSpPr>
          <p:cNvPr id="5" name="Segnaposto numero diapositiva 4"/>
          <p:cNvSpPr>
            <a:spLocks noGrp="1"/>
          </p:cNvSpPr>
          <p:nvPr>
            <p:ph type="sldNum" sz="quarter" idx="12"/>
          </p:nvPr>
        </p:nvSpPr>
        <p:spPr>
          <a:xfrm>
            <a:off x="6948488" y="6624638"/>
            <a:ext cx="1871662" cy="260350"/>
          </a:xfrm>
        </p:spPr>
        <p:txBody>
          <a:bodyPr/>
          <a:lstStyle/>
          <a:p>
            <a:pPr>
              <a:defRPr/>
            </a:pPr>
            <a:fld id="{C7DA39CF-1F8A-46E2-82A1-74B015277624}" type="slidenum">
              <a:rPr lang="it-IT"/>
              <a:pPr>
                <a:defRPr/>
              </a:pPr>
              <a:t>12</a:t>
            </a:fld>
            <a:endParaRPr lang="it-IT" dirty="0"/>
          </a:p>
        </p:txBody>
      </p:sp>
      <p:graphicFrame>
        <p:nvGraphicFramePr>
          <p:cNvPr id="2" name="Tabella 1"/>
          <p:cNvGraphicFramePr>
            <a:graphicFrameLocks noGrp="1"/>
          </p:cNvGraphicFramePr>
          <p:nvPr/>
        </p:nvGraphicFramePr>
        <p:xfrm>
          <a:off x="11013141" y="1156447"/>
          <a:ext cx="208280" cy="365760"/>
        </p:xfrm>
        <a:graphic>
          <a:graphicData uri="http://schemas.openxmlformats.org/drawingml/2006/table">
            <a:tbl>
              <a:tblPr/>
              <a:tblGrid>
                <a:gridCol w="208280">
                  <a:extLst>
                    <a:ext uri="{9D8B030D-6E8A-4147-A177-3AD203B41FA5}">
                      <a16:colId xmlns:a16="http://schemas.microsoft.com/office/drawing/2014/main" val="20000"/>
                    </a:ext>
                  </a:extLst>
                </a:gridCol>
              </a:tblGrid>
              <a:tr h="0">
                <a:tc>
                  <a:txBody>
                    <a:bodyPr/>
                    <a:lstStyle/>
                    <a:p>
                      <a:endParaRPr lang="it-IT" dirty="0"/>
                    </a:p>
                  </a:txBody>
                  <a:tcPr>
                    <a:lnL w="12700" cmpd="sng">
                      <a:solidFill>
                        <a:schemeClr val="tx2">
                          <a:lumMod val="60000"/>
                          <a:lumOff val="40000"/>
                        </a:schemeClr>
                      </a:solidFill>
                      <a:prstDash val="solid"/>
                    </a:lnL>
                    <a:lnR w="12700" cmpd="sng">
                      <a:solidFill>
                        <a:schemeClr val="tx2">
                          <a:lumMod val="60000"/>
                          <a:lumOff val="40000"/>
                        </a:schemeClr>
                      </a:solidFill>
                      <a:prstDash val="solid"/>
                    </a:lnR>
                    <a:lnT w="12700" cmpd="sng">
                      <a:solidFill>
                        <a:schemeClr val="tx2">
                          <a:lumMod val="60000"/>
                          <a:lumOff val="40000"/>
                        </a:schemeClr>
                      </a:solidFill>
                      <a:prstDash val="solid"/>
                    </a:lnT>
                    <a:lnB w="12700" cmpd="sng">
                      <a:solidFill>
                        <a:schemeClr val="tx2">
                          <a:lumMod val="60000"/>
                          <a:lumOff val="40000"/>
                        </a:schemeClr>
                      </a:solidFill>
                      <a:prstDash val="soli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02568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691680" y="94613"/>
            <a:ext cx="6094938" cy="738664"/>
          </a:xfrm>
          <a:prstGeom prst="rect">
            <a:avLst/>
          </a:prstGeom>
          <a:noFill/>
          <a:ln w="9525">
            <a:noFill/>
            <a:miter lim="800000"/>
            <a:headEnd/>
            <a:tailEnd/>
          </a:ln>
          <a:effectLst/>
        </p:spPr>
        <p:txBody>
          <a:bodyPr wrap="none">
            <a:spAutoFit/>
          </a:bodyPr>
          <a:lstStyle/>
          <a:p>
            <a:pPr algn="ctr"/>
            <a:r>
              <a:rPr lang="it-IT" sz="1400" b="1" dirty="0">
                <a:solidFill>
                  <a:schemeClr val="tx2">
                    <a:lumMod val="60000"/>
                    <a:lumOff val="40000"/>
                  </a:schemeClr>
                </a:solidFill>
                <a:latin typeface="Comic Sans MS" panose="030F0702030302020204" pitchFamily="66" charset="0"/>
              </a:rPr>
              <a:t>PROGETTAZIONE ANNUALE PER LO SVILUPPO DI COMPETENZE</a:t>
            </a:r>
            <a:endParaRPr lang="it-IT" sz="1400" dirty="0">
              <a:solidFill>
                <a:schemeClr val="tx2">
                  <a:lumMod val="60000"/>
                  <a:lumOff val="40000"/>
                </a:schemeClr>
              </a:solidFill>
              <a:latin typeface="Comic Sans MS" panose="030F0702030302020204" pitchFamily="66" charset="0"/>
            </a:endParaRPr>
          </a:p>
          <a:p>
            <a:pPr algn="ctr"/>
            <a:r>
              <a:rPr lang="it-IT" sz="1400" b="1" dirty="0">
                <a:solidFill>
                  <a:schemeClr val="tx2">
                    <a:lumMod val="60000"/>
                    <a:lumOff val="40000"/>
                  </a:schemeClr>
                </a:solidFill>
                <a:latin typeface="Comic Sans MS" panose="030F0702030302020204" pitchFamily="66" charset="0"/>
              </a:rPr>
              <a:t>IL SE’ E L’ALTRO (STORIA)</a:t>
            </a:r>
          </a:p>
          <a:p>
            <a:pPr algn="ctr"/>
            <a:r>
              <a:rPr lang="it-IT" sz="1400" b="1" dirty="0">
                <a:solidFill>
                  <a:schemeClr val="tx2">
                    <a:lumMod val="60000"/>
                    <a:lumOff val="40000"/>
                  </a:schemeClr>
                </a:solidFill>
                <a:latin typeface="Comic Sans MS" panose="030F0702030302020204" pitchFamily="66" charset="0"/>
              </a:rPr>
              <a:t>   ANNI 3 </a:t>
            </a:r>
          </a:p>
        </p:txBody>
      </p:sp>
      <p:graphicFrame>
        <p:nvGraphicFramePr>
          <p:cNvPr id="50241" name="Group 65"/>
          <p:cNvGraphicFramePr>
            <a:graphicFrameLocks noGrp="1"/>
          </p:cNvGraphicFramePr>
          <p:nvPr>
            <p:extLst>
              <p:ext uri="{D42A27DB-BD31-4B8C-83A1-F6EECF244321}">
                <p14:modId xmlns:p14="http://schemas.microsoft.com/office/powerpoint/2010/main" val="658475213"/>
              </p:ext>
            </p:extLst>
          </p:nvPr>
        </p:nvGraphicFramePr>
        <p:xfrm>
          <a:off x="179512" y="980728"/>
          <a:ext cx="8729558" cy="5044394"/>
        </p:xfrm>
        <a:graphic>
          <a:graphicData uri="http://schemas.openxmlformats.org/drawingml/2006/table">
            <a:tbl>
              <a:tblPr>
                <a:tableStyleId>{BC89EF96-8CEA-46FF-86C4-4CE0E7609802}</a:tableStyleId>
              </a:tblPr>
              <a:tblGrid>
                <a:gridCol w="954598">
                  <a:extLst>
                    <a:ext uri="{9D8B030D-6E8A-4147-A177-3AD203B41FA5}">
                      <a16:colId xmlns:a16="http://schemas.microsoft.com/office/drawing/2014/main" val="20000"/>
                    </a:ext>
                  </a:extLst>
                </a:gridCol>
                <a:gridCol w="2202897">
                  <a:extLst>
                    <a:ext uri="{9D8B030D-6E8A-4147-A177-3AD203B41FA5}">
                      <a16:colId xmlns:a16="http://schemas.microsoft.com/office/drawing/2014/main" val="20001"/>
                    </a:ext>
                  </a:extLst>
                </a:gridCol>
                <a:gridCol w="1727799">
                  <a:extLst>
                    <a:ext uri="{9D8B030D-6E8A-4147-A177-3AD203B41FA5}">
                      <a16:colId xmlns:a16="http://schemas.microsoft.com/office/drawing/2014/main" val="20002"/>
                    </a:ext>
                  </a:extLst>
                </a:gridCol>
                <a:gridCol w="1922132">
                  <a:extLst>
                    <a:ext uri="{9D8B030D-6E8A-4147-A177-3AD203B41FA5}">
                      <a16:colId xmlns:a16="http://schemas.microsoft.com/office/drawing/2014/main" val="20003"/>
                    </a:ext>
                  </a:extLst>
                </a:gridCol>
                <a:gridCol w="1922132">
                  <a:extLst>
                    <a:ext uri="{9D8B030D-6E8A-4147-A177-3AD203B41FA5}">
                      <a16:colId xmlns:a16="http://schemas.microsoft.com/office/drawing/2014/main" val="281517172"/>
                    </a:ext>
                  </a:extLst>
                </a:gridCol>
              </a:tblGrid>
              <a:tr h="990084">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9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9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9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TRE ANNI</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endParaRPr kumimoji="0" lang="it-IT" sz="9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anchor="ctr" horzOverflow="overflow"/>
                </a:tc>
                <a:extLst>
                  <a:ext uri="{0D108BD9-81ED-4DB2-BD59-A6C34878D82A}">
                    <a16:rowId xmlns:a16="http://schemas.microsoft.com/office/drawing/2014/main" val="10001"/>
                  </a:ext>
                </a:extLst>
              </a:tr>
              <a:tr h="73729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USO DELLE FONTI </a:t>
                      </a:r>
                    </a:p>
                    <a:p>
                      <a:pPr algn="ct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a:txBody>
                    <a:bodyPr/>
                    <a:lstStyle/>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Prendere coscienza di sé e della propria identità. </a:t>
                      </a:r>
                    </a:p>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Individuare prime regole di convivenza</a:t>
                      </a:r>
                    </a:p>
                  </a:txBody>
                  <a:tcPr anchor="ctr" horzOverflow="overflow"/>
                </a:tc>
                <a:tc>
                  <a:txBody>
                    <a:bodyPr/>
                    <a:lstStyle/>
                    <a:p>
                      <a:endParaRPr lang="it-IT"/>
                    </a:p>
                  </a:txBody>
                  <a:tcPr anchor="ctr" horzOverflow="overflow"/>
                </a:tc>
                <a:tc rowSpan="4">
                  <a:txBody>
                    <a:bodyPr/>
                    <a:lstStyle/>
                    <a:p>
                      <a:pPr marL="88900" indent="-88900" algn="just">
                        <a:buFont typeface="Arial" panose="020B0604020202020204" pitchFamily="34" charset="0"/>
                        <a:buChar char="•"/>
                      </a:pPr>
                      <a:endParaRPr lang="it-IT" sz="1050" b="0" i="0" u="none" strike="noStrike" kern="1200" baseline="0" dirty="0">
                        <a:solidFill>
                          <a:schemeClr val="tx2">
                            <a:lumMod val="60000"/>
                            <a:lumOff val="40000"/>
                          </a:schemeClr>
                        </a:solidFill>
                        <a:latin typeface="+mn-lt"/>
                        <a:ea typeface="+mn-ea"/>
                        <a:cs typeface="+mn-cs"/>
                      </a:endParaRPr>
                    </a:p>
                    <a:p>
                      <a:pPr marL="171450" indent="-171450">
                        <a:buFont typeface="Wingdings" panose="05000000000000000000" pitchFamily="2" charset="2"/>
                        <a:buChar char="§"/>
                      </a:pPr>
                      <a:r>
                        <a:rPr lang="it-IT" sz="1050" b="0" i="0" u="none" strike="noStrike" kern="1200" baseline="0" dirty="0">
                          <a:solidFill>
                            <a:schemeClr val="accent1"/>
                          </a:solidFill>
                          <a:latin typeface="+mn-lt"/>
                          <a:ea typeface="+mn-ea"/>
                          <a:cs typeface="+mn-cs"/>
                        </a:rPr>
                        <a:t>Riesce ad essere autonomo nelle attività di routine </a:t>
                      </a:r>
                    </a:p>
                    <a:p>
                      <a:pPr marL="171450" indent="-171450">
                        <a:buFont typeface="Wingdings" panose="05000000000000000000" pitchFamily="2" charset="2"/>
                        <a:buChar char="§"/>
                      </a:pPr>
                      <a:r>
                        <a:rPr lang="it-IT" sz="1050" b="0" i="0" u="none" strike="noStrike" kern="1200" baseline="0" dirty="0">
                          <a:solidFill>
                            <a:schemeClr val="accent1"/>
                          </a:solidFill>
                          <a:latin typeface="+mn-lt"/>
                          <a:ea typeface="+mn-ea"/>
                          <a:cs typeface="+mn-cs"/>
                        </a:rPr>
                        <a:t>Riconosce che le proprie esigenze possono differire da quelle altrui </a:t>
                      </a:r>
                    </a:p>
                    <a:p>
                      <a:pPr marL="171450" indent="-171450">
                        <a:buFont typeface="Wingdings" panose="05000000000000000000" pitchFamily="2" charset="2"/>
                        <a:buChar char="§"/>
                      </a:pPr>
                      <a:r>
                        <a:rPr lang="it-IT" sz="1050" b="0" i="0" u="none" strike="noStrike" kern="1200" baseline="0" dirty="0">
                          <a:solidFill>
                            <a:schemeClr val="accent1"/>
                          </a:solidFill>
                          <a:latin typeface="+mn-lt"/>
                          <a:ea typeface="+mn-ea"/>
                          <a:cs typeface="+mn-cs"/>
                        </a:rPr>
                        <a:t> Si impegna in compiti che richiedono di mettere alla prova le sue capacità </a:t>
                      </a:r>
                    </a:p>
                    <a:p>
                      <a:pPr marL="171450" indent="-171450">
                        <a:buFont typeface="Wingdings" panose="05000000000000000000" pitchFamily="2" charset="2"/>
                        <a:buChar char="§"/>
                      </a:pPr>
                      <a:r>
                        <a:rPr lang="it-IT" sz="1050" b="0" i="0" u="none" strike="noStrike" kern="1200" baseline="0" dirty="0">
                          <a:solidFill>
                            <a:schemeClr val="accent1"/>
                          </a:solidFill>
                          <a:latin typeface="+mn-lt"/>
                          <a:ea typeface="+mn-ea"/>
                          <a:cs typeface="+mn-cs"/>
                        </a:rPr>
                        <a:t> Accetta di sperimentare nuove situazioni </a:t>
                      </a:r>
                    </a:p>
                    <a:p>
                      <a:pPr marL="171450" indent="-171450">
                        <a:buFont typeface="Wingdings" panose="05000000000000000000" pitchFamily="2" charset="2"/>
                        <a:buChar char="§"/>
                      </a:pPr>
                      <a:r>
                        <a:rPr lang="it-IT" sz="1050" b="0" i="0" u="none" strike="noStrike" kern="1200" baseline="0" dirty="0">
                          <a:solidFill>
                            <a:schemeClr val="accent1"/>
                          </a:solidFill>
                          <a:latin typeface="+mn-lt"/>
                          <a:ea typeface="+mn-ea"/>
                          <a:cs typeface="+mn-cs"/>
                        </a:rPr>
                        <a:t> Riconosce i progressi compiuti </a:t>
                      </a:r>
                    </a:p>
                    <a:p>
                      <a:pPr marL="171450" indent="-171450">
                        <a:buFont typeface="Wingdings" panose="05000000000000000000" pitchFamily="2" charset="2"/>
                        <a:buChar char="§"/>
                      </a:pPr>
                      <a:r>
                        <a:rPr lang="it-IT" sz="1050" b="0" i="0" u="none" strike="noStrike" kern="1200" baseline="0" dirty="0">
                          <a:solidFill>
                            <a:schemeClr val="accent1"/>
                          </a:solidFill>
                          <a:latin typeface="+mn-lt"/>
                          <a:ea typeface="+mn-ea"/>
                          <a:cs typeface="+mn-cs"/>
                        </a:rPr>
                        <a:t> Accetta eventuali richiami</a:t>
                      </a:r>
                    </a:p>
                    <a:p>
                      <a:pPr marL="171450" indent="-171450">
                        <a:buFont typeface="Wingdings" panose="05000000000000000000" pitchFamily="2" charset="2"/>
                        <a:buChar char="§"/>
                      </a:pPr>
                      <a:r>
                        <a:rPr lang="it-IT" sz="1050" b="0" i="0" u="none" strike="noStrike" kern="1200" baseline="0" dirty="0">
                          <a:solidFill>
                            <a:schemeClr val="accent1"/>
                          </a:solidFill>
                          <a:latin typeface="+mn-lt"/>
                          <a:ea typeface="+mn-ea"/>
                          <a:cs typeface="+mn-cs"/>
                        </a:rPr>
                        <a:t> </a:t>
                      </a:r>
                      <a:r>
                        <a:rPr lang="it-IT" sz="1050" b="0" i="0" u="none" strike="noStrike" kern="1200" baseline="0" dirty="0">
                          <a:solidFill>
                            <a:srgbClr val="0070C0"/>
                          </a:solidFill>
                          <a:latin typeface="+mn-lt"/>
                          <a:ea typeface="+mn-ea"/>
                          <a:cs typeface="+mn-cs"/>
                        </a:rPr>
                        <a:t> Ha conquistato l’ indipendenza affettiva da figure di riferimento significative.</a:t>
                      </a:r>
                    </a:p>
                    <a:p>
                      <a:pPr marL="0" indent="0">
                        <a:buFont typeface="Wingdings" panose="05000000000000000000" pitchFamily="2" charset="2"/>
                        <a:buNone/>
                      </a:pPr>
                      <a:r>
                        <a:rPr lang="it-IT" sz="1050" b="0" i="0" u="none" strike="noStrike" kern="1200" baseline="0" dirty="0">
                          <a:solidFill>
                            <a:schemeClr val="accent1"/>
                          </a:solidFill>
                          <a:latin typeface="+mn-lt"/>
                          <a:ea typeface="+mn-ea"/>
                          <a:cs typeface="+mn-cs"/>
                        </a:rPr>
                        <a:t>	</a:t>
                      </a:r>
                    </a:p>
                    <a:p>
                      <a:pPr marL="171450" indent="-171450">
                        <a:buFont typeface="Wingdings" panose="05000000000000000000" pitchFamily="2" charset="2"/>
                        <a:buChar char="§"/>
                      </a:pPr>
                      <a:endParaRPr lang="it-IT" sz="1050" b="0" i="0" u="none" strike="noStrike" kern="1200" baseline="0" dirty="0">
                        <a:solidFill>
                          <a:schemeClr val="accent1"/>
                        </a:solidFill>
                        <a:latin typeface="Comic Sans MS" panose="030F0702030302020204" pitchFamily="66" charset="0"/>
                        <a:ea typeface="+mn-ea"/>
                        <a:cs typeface="+mn-cs"/>
                      </a:endParaRPr>
                    </a:p>
                    <a:p>
                      <a:endParaRPr lang="it-IT" sz="1050" b="0" i="0" u="none" strike="noStrike" kern="1200" baseline="0" dirty="0">
                        <a:solidFill>
                          <a:schemeClr val="accent1"/>
                        </a:solidFill>
                        <a:latin typeface="Comic Sans MS" panose="030F0702030302020204" pitchFamily="66" charset="0"/>
                        <a:ea typeface="+mn-ea"/>
                        <a:cs typeface="+mn-cs"/>
                      </a:endParaRPr>
                    </a:p>
                  </a:txBody>
                  <a:tcPr anchor="ctr" horzOverflow="overflow"/>
                </a:tc>
                <a:tc rowSpan="4">
                  <a:txBody>
                    <a:bodyPr/>
                    <a:lstStyle/>
                    <a:p>
                      <a:r>
                        <a:rPr lang="it-IT" sz="1050" b="0" i="0" u="none" strike="noStrike" kern="1200" baseline="0" dirty="0">
                          <a:solidFill>
                            <a:schemeClr val="accent1"/>
                          </a:solidFill>
                          <a:latin typeface="+mn-lt"/>
                          <a:ea typeface="+mn-ea"/>
                          <a:cs typeface="+mn-cs"/>
                        </a:rPr>
                        <a:t>Accettare di sperimentare nuove situazioni </a:t>
                      </a:r>
                      <a:endParaRPr lang="it-IT" sz="1050" b="0" i="0" u="none" strike="noStrike" kern="1200" baseline="0" dirty="0">
                        <a:solidFill>
                          <a:schemeClr val="accent1"/>
                        </a:solidFill>
                        <a:latin typeface="Comic Sans MS" panose="030F0702030302020204" pitchFamily="66" charset="0"/>
                        <a:ea typeface="+mn-ea"/>
                        <a:cs typeface="+mn-cs"/>
                      </a:endParaRPr>
                    </a:p>
                  </a:txBody>
                  <a:tcPr anchor="ctr" horzOverflow="overflow"/>
                </a:tc>
                <a:extLst>
                  <a:ext uri="{0D108BD9-81ED-4DB2-BD59-A6C34878D82A}">
                    <a16:rowId xmlns:a16="http://schemas.microsoft.com/office/drawing/2014/main" val="10002"/>
                  </a:ext>
                </a:extLst>
              </a:tr>
              <a:tr h="857990">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ORGANIZZAZIONE DELLE INFORMAZIONI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Conoscere la successione temporale dei momenti della giornata.</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a:txBody>
                    <a:bodyPr/>
                    <a:lstStyle/>
                    <a:p>
                      <a:endParaRPr lang="it-IT"/>
                    </a:p>
                  </a:txBody>
                  <a:tcPr anchor="ctr" horzOverflow="overflow"/>
                </a:tc>
                <a:tc vMerge="1">
                  <a:txBody>
                    <a:bodyPr/>
                    <a:lstStyle/>
                    <a:p>
                      <a:endParaRPr lang="it-IT"/>
                    </a:p>
                  </a:txBody>
                  <a:tcPr anchor="ctr" horzOverflow="overflow"/>
                </a:tc>
                <a:tc vMerge="1">
                  <a:txBody>
                    <a:bodyPr/>
                    <a:lstStyle/>
                    <a:p>
                      <a:endParaRPr lang="it-IT"/>
                    </a:p>
                  </a:txBody>
                  <a:tcPr/>
                </a:tc>
                <a:extLst>
                  <a:ext uri="{0D108BD9-81ED-4DB2-BD59-A6C34878D82A}">
                    <a16:rowId xmlns:a16="http://schemas.microsoft.com/office/drawing/2014/main" val="10003"/>
                  </a:ext>
                </a:extLst>
              </a:tr>
              <a:tr h="1309891">
                <a:tc>
                  <a:txBody>
                    <a:bodyPr/>
                    <a:lstStyle/>
                    <a:p>
                      <a:pPr algn="ct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STRUMENTI CONCETTUALI </a:t>
                      </a:r>
                    </a:p>
                  </a:txBody>
                  <a:tcPr anchor="ct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Riordinare una storia in successione temporale (prima /dopo).</a:t>
                      </a:r>
                    </a:p>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horzOverflow="overflow"/>
                </a:tc>
                <a:tc>
                  <a:txBody>
                    <a:bodyPr/>
                    <a:lstStyle/>
                    <a:p>
                      <a:endParaRPr lang="it-IT"/>
                    </a:p>
                  </a:txBody>
                  <a:tcPr anchor="ctr" horzOverflow="overflow"/>
                </a:tc>
                <a:tc vMerge="1">
                  <a:txBody>
                    <a:bodyPr/>
                    <a:lstStyle/>
                    <a:p>
                      <a:endParaRPr lang="it-IT"/>
                    </a:p>
                  </a:txBody>
                  <a:tcPr anchor="ctr" horzOverflow="overflow"/>
                </a:tc>
                <a:tc vMerge="1">
                  <a:txBody>
                    <a:bodyPr/>
                    <a:lstStyle/>
                    <a:p>
                      <a:endParaRPr lang="it-IT"/>
                    </a:p>
                  </a:txBody>
                  <a:tcPr/>
                </a:tc>
                <a:extLst>
                  <a:ext uri="{0D108BD9-81ED-4DB2-BD59-A6C34878D82A}">
                    <a16:rowId xmlns:a16="http://schemas.microsoft.com/office/drawing/2014/main" val="10004"/>
                  </a:ext>
                </a:extLst>
              </a:tr>
              <a:tr h="1001282">
                <a:tc>
                  <a:txBody>
                    <a:bodyPr/>
                    <a:lstStyle/>
                    <a:p>
                      <a:pPr marL="0" marR="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PRODUZIONE SCRITTA E ORALE </a:t>
                      </a: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Utilizza semplici simboli per indicare il tempo che passa. </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it-IT" sz="1000" b="0" i="0" u="none" strike="noStrike" kern="1200" baseline="0" dirty="0">
                          <a:solidFill>
                            <a:schemeClr val="tx2">
                              <a:lumMod val="60000"/>
                              <a:lumOff val="40000"/>
                            </a:schemeClr>
                          </a:solidFill>
                          <a:latin typeface="Comic Sans MS" panose="030F0702030302020204" pitchFamily="66" charset="0"/>
                          <a:ea typeface="+mn-ea"/>
                          <a:cs typeface="+mn-cs"/>
                        </a:rPr>
                        <a:t>	</a:t>
                      </a:r>
                    </a:p>
                  </a:txBody>
                  <a:tcPr anchor="ctr" horzOverflow="overflow"/>
                </a:tc>
                <a:tc>
                  <a:txBody>
                    <a:bodyPr/>
                    <a:lstStyle/>
                    <a:p>
                      <a:endParaRPr lang="it-IT" dirty="0"/>
                    </a:p>
                  </a:txBody>
                  <a:tcPr anchor="ctr" horzOverflow="overflow"/>
                </a:tc>
                <a:tc vMerge="1">
                  <a:txBody>
                    <a:bodyPr/>
                    <a:lstStyle/>
                    <a:p>
                      <a:endParaRPr lang="it-IT" dirty="0"/>
                    </a:p>
                  </a:txBody>
                  <a:tcPr anchor="ctr" horzOverflow="overflow"/>
                </a:tc>
                <a:tc vMerge="1">
                  <a:txBody>
                    <a:bodyPr/>
                    <a:lstStyle/>
                    <a:p>
                      <a:endParaRPr lang="it-IT"/>
                    </a:p>
                  </a:txBody>
                  <a:tcPr/>
                </a:tc>
                <a:extLst>
                  <a:ext uri="{0D108BD9-81ED-4DB2-BD59-A6C34878D82A}">
                    <a16:rowId xmlns:a16="http://schemas.microsoft.com/office/drawing/2014/main" val="10005"/>
                  </a:ext>
                </a:extLst>
              </a:tr>
            </a:tbl>
          </a:graphicData>
        </a:graphic>
      </p:graphicFrame>
      <p:sp>
        <p:nvSpPr>
          <p:cNvPr id="5" name="Segnaposto numero diapositiva 4"/>
          <p:cNvSpPr>
            <a:spLocks noGrp="1"/>
          </p:cNvSpPr>
          <p:nvPr>
            <p:ph type="sldNum" sz="quarter" idx="12"/>
          </p:nvPr>
        </p:nvSpPr>
        <p:spPr>
          <a:xfrm>
            <a:off x="8244408" y="6597352"/>
            <a:ext cx="650810" cy="298326"/>
          </a:xfrm>
        </p:spPr>
        <p:txBody>
          <a:bodyPr/>
          <a:lstStyle/>
          <a:p>
            <a:fld id="{FF435FF0-A5BC-47FA-9B2B-A8C23C837CEF}" type="slidenum">
              <a:rPr lang="it-IT" smtClean="0"/>
              <a:pPr/>
              <a:t>13</a:t>
            </a:fld>
            <a:endParaRPr lang="it-IT" dirty="0"/>
          </a:p>
        </p:txBody>
      </p:sp>
    </p:spTree>
    <p:extLst>
      <p:ext uri="{BB962C8B-B14F-4D97-AF65-F5344CB8AC3E}">
        <p14:creationId xmlns:p14="http://schemas.microsoft.com/office/powerpoint/2010/main" val="3778875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485900" y="188913"/>
            <a:ext cx="6094413" cy="738187"/>
          </a:xfrm>
          <a:prstGeom prst="rect">
            <a:avLst/>
          </a:prstGeom>
          <a:noFill/>
          <a:ln w="9525">
            <a:noFill/>
            <a:miter lim="800000"/>
            <a:headEnd/>
            <a:tailEnd/>
          </a:ln>
          <a:effectLst/>
        </p:spPr>
        <p:txBody>
          <a:bodyPr wrap="none">
            <a:spAutoFit/>
          </a:bodyPr>
          <a:lstStyle/>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cs typeface="+mn-cs"/>
              </a:rPr>
              <a:t>PROGETTAZIONE ANNUALE PER LO SVILUPPO DI COMPETENZE</a:t>
            </a:r>
          </a:p>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rPr>
              <a:t>IL SE’ E LALTRO (GEOGRAFIA)</a:t>
            </a:r>
            <a:endParaRPr lang="it-IT" sz="1400" b="1" dirty="0">
              <a:solidFill>
                <a:schemeClr val="tx2">
                  <a:lumMod val="60000"/>
                  <a:lumOff val="40000"/>
                </a:schemeClr>
              </a:solidFill>
              <a:latin typeface="Comic Sans MS" panose="030F0702030302020204" pitchFamily="66" charset="0"/>
              <a:cs typeface="+mn-cs"/>
            </a:endParaRPr>
          </a:p>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cs typeface="+mn-cs"/>
              </a:rPr>
              <a:t>  </a:t>
            </a:r>
            <a:r>
              <a:rPr lang="it-IT" sz="1400" b="1" dirty="0">
                <a:solidFill>
                  <a:schemeClr val="tx2">
                    <a:lumMod val="60000"/>
                    <a:lumOff val="40000"/>
                  </a:schemeClr>
                </a:solidFill>
                <a:latin typeface="Comic Sans MS" panose="030F0702030302020204" pitchFamily="66" charset="0"/>
              </a:rPr>
              <a:t>ANNI 3</a:t>
            </a:r>
            <a:r>
              <a:rPr lang="it-IT" sz="1400" b="1" dirty="0">
                <a:solidFill>
                  <a:schemeClr val="tx2">
                    <a:lumMod val="60000"/>
                    <a:lumOff val="40000"/>
                  </a:schemeClr>
                </a:solidFill>
                <a:latin typeface="Comic Sans MS" panose="030F0702030302020204" pitchFamily="66" charset="0"/>
                <a:cs typeface="+mn-cs"/>
              </a:rPr>
              <a:t> </a:t>
            </a:r>
          </a:p>
        </p:txBody>
      </p:sp>
      <p:graphicFrame>
        <p:nvGraphicFramePr>
          <p:cNvPr id="50241" name="Group 65"/>
          <p:cNvGraphicFramePr>
            <a:graphicFrameLocks noGrp="1"/>
          </p:cNvGraphicFramePr>
          <p:nvPr>
            <p:extLst>
              <p:ext uri="{D42A27DB-BD31-4B8C-83A1-F6EECF244321}">
                <p14:modId xmlns:p14="http://schemas.microsoft.com/office/powerpoint/2010/main" val="50540454"/>
              </p:ext>
            </p:extLst>
          </p:nvPr>
        </p:nvGraphicFramePr>
        <p:xfrm>
          <a:off x="290413" y="1052736"/>
          <a:ext cx="8386043" cy="4908290"/>
        </p:xfrm>
        <a:graphic>
          <a:graphicData uri="http://schemas.openxmlformats.org/drawingml/2006/table">
            <a:tbl>
              <a:tblPr/>
              <a:tblGrid>
                <a:gridCol w="1032517">
                  <a:extLst>
                    <a:ext uri="{9D8B030D-6E8A-4147-A177-3AD203B41FA5}">
                      <a16:colId xmlns:a16="http://schemas.microsoft.com/office/drawing/2014/main" val="20000"/>
                    </a:ext>
                  </a:extLst>
                </a:gridCol>
                <a:gridCol w="1883712">
                  <a:extLst>
                    <a:ext uri="{9D8B030D-6E8A-4147-A177-3AD203B41FA5}">
                      <a16:colId xmlns:a16="http://schemas.microsoft.com/office/drawing/2014/main" val="20001"/>
                    </a:ext>
                  </a:extLst>
                </a:gridCol>
                <a:gridCol w="2119176">
                  <a:extLst>
                    <a:ext uri="{9D8B030D-6E8A-4147-A177-3AD203B41FA5}">
                      <a16:colId xmlns:a16="http://schemas.microsoft.com/office/drawing/2014/main" val="20002"/>
                    </a:ext>
                  </a:extLst>
                </a:gridCol>
                <a:gridCol w="1675319">
                  <a:extLst>
                    <a:ext uri="{9D8B030D-6E8A-4147-A177-3AD203B41FA5}">
                      <a16:colId xmlns:a16="http://schemas.microsoft.com/office/drawing/2014/main" val="20003"/>
                    </a:ext>
                  </a:extLst>
                </a:gridCol>
                <a:gridCol w="1675319">
                  <a:extLst>
                    <a:ext uri="{9D8B030D-6E8A-4147-A177-3AD203B41FA5}">
                      <a16:colId xmlns:a16="http://schemas.microsoft.com/office/drawing/2014/main" val="251266220"/>
                    </a:ext>
                  </a:extLst>
                </a:gridCol>
              </a:tblGrid>
              <a:tr h="879712">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pitchFamily="34" charset="0"/>
                        </a:rPr>
                        <a:t>NUCLEI FONDANTI</a:t>
                      </a:r>
                    </a:p>
                  </a:txBody>
                  <a:tcPr marL="91451" marR="91451" marT="45716" marB="4571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pitchFamily="34" charset="0"/>
                        </a:rPr>
                        <a:t>OBIETTIVI  DI APPRENDIMENTO</a:t>
                      </a:r>
                    </a:p>
                  </a:txBody>
                  <a:tcPr marL="91451" marR="91451" marT="45716" marB="4571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pitchFamily="34"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pitchFamily="34" charset="0"/>
                        </a:rPr>
                        <a:t>PER ALUNNI CON BISOGNI EDUCATIVI SPECIALI</a:t>
                      </a:r>
                      <a:endParaRPr kumimoji="0" lang="it-IT" sz="1200" b="1" i="1" u="none" strike="noStrike" cap="none" normalizeH="0" baseline="0" dirty="0">
                        <a:ln>
                          <a:noFill/>
                        </a:ln>
                        <a:solidFill>
                          <a:schemeClr val="tx2">
                            <a:lumMod val="60000"/>
                            <a:lumOff val="40000"/>
                          </a:schemeClr>
                        </a:solidFill>
                        <a:effectLst/>
                        <a:latin typeface="Comic Sans MS" pitchFamily="66" charset="0"/>
                        <a:cs typeface="Arial" pitchFamily="34" charset="0"/>
                      </a:endParaRPr>
                    </a:p>
                  </a:txBody>
                  <a:tcPr marL="91451" marR="91451" marT="45716" marB="4571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chemeClr val="tx2">
                              <a:lumMod val="60000"/>
                              <a:lumOff val="40000"/>
                            </a:schemeClr>
                          </a:solidFill>
                          <a:effectLst/>
                          <a:latin typeface="+mn-lt"/>
                        </a:rPr>
                        <a:t>RISULTATI ATTESI PER I BIMBI DI TRE ANNI</a:t>
                      </a:r>
                    </a:p>
                  </a:txBody>
                  <a:tcPr marL="91451" marR="91451" marT="45716" marB="4571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chemeClr val="tx2">
                              <a:lumMod val="60000"/>
                              <a:lumOff val="40000"/>
                            </a:schemeClr>
                          </a:solidFill>
                          <a:effectLst/>
                          <a:latin typeface="+mn-lt"/>
                        </a:rPr>
                        <a:t>COMPETENZE ESSENZIALI</a:t>
                      </a:r>
                    </a:p>
                  </a:txBody>
                  <a:tcPr marL="91451" marR="91451" marT="45716" marB="4571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3368">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ea typeface="Calibri" pitchFamily="34" charset="0"/>
                          <a:cs typeface="Times New Roman" pitchFamily="18" charset="0"/>
                        </a:rPr>
                        <a:t>ORIENTAMENTO	</a:t>
                      </a:r>
                      <a:endPar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Muoversi da soli o in gruppo, esplorando gli spazi e sapendosi orientare.</a:t>
                      </a:r>
                    </a:p>
                    <a:p>
                      <a:pPr marL="171450" marR="0" lvl="0" indent="-171450" algn="l" defTabSz="914400" rtl="0" eaLnBrk="1" fontAlgn="base" latinLnBrk="0" hangingPunct="1">
                        <a:lnSpc>
                          <a:spcPct val="115000"/>
                        </a:lnSpc>
                        <a:spcBef>
                          <a:spcPct val="0"/>
                        </a:spcBef>
                        <a:spcAft>
                          <a:spcPct val="0"/>
                        </a:spcAft>
                        <a:buClrTx/>
                        <a:buSzTx/>
                        <a:buFont typeface="Wingdings" panose="05000000000000000000" pitchFamily="2" charset="2"/>
                        <a:buChar char="Ø"/>
                        <a:tabLst/>
                      </a:pPr>
                      <a:endParaRPr kumimoji="0" lang="it-IT" sz="1000" b="0" i="0" u="none" strike="noStrike" cap="none" normalizeH="0" baseline="0" dirty="0">
                        <a:ln>
                          <a:noFill/>
                        </a:ln>
                        <a:solidFill>
                          <a:schemeClr val="tx2">
                            <a:lumMod val="60000"/>
                            <a:lumOff val="40000"/>
                          </a:schemeClr>
                        </a:solidFill>
                        <a:effectLst/>
                        <a:latin typeface="Comic Sans MS" pitchFamily="66" charset="0"/>
                        <a:ea typeface="Calibri" pitchFamily="34" charset="0"/>
                        <a:cs typeface="Times New Roman" pitchFamily="18"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a:solidFill>
                          <a:srgbClr val="0070C0"/>
                        </a:solidFill>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rowSpan="4">
                  <a:txBody>
                    <a:bodyPr/>
                    <a:lstStyle/>
                    <a:p>
                      <a:pPr marL="171450" indent="-171450" algn="just">
                        <a:buFont typeface="Arial" panose="020B0604020202020204" pitchFamily="34" charset="0"/>
                        <a:buChar char="•"/>
                      </a:pPr>
                      <a:r>
                        <a:rPr lang="it-IT" sz="1000" b="0" i="0" u="none" strike="noStrike" kern="1200" baseline="0" dirty="0">
                          <a:solidFill>
                            <a:srgbClr val="0070C0"/>
                          </a:solidFill>
                          <a:latin typeface="+mn-lt"/>
                          <a:ea typeface="+mn-ea"/>
                          <a:cs typeface="+mn-cs"/>
                        </a:rPr>
                        <a:t> Si orienta nello spazio del suo quotidiano scolastico e familiare- utilizzando riferimenti personali e topologici e comunica la sua posizione e i suoi spostamenti . </a:t>
                      </a:r>
                    </a:p>
                    <a:p>
                      <a:pPr marL="171450" indent="-171450" algn="just">
                        <a:buFont typeface="Arial" panose="020B0604020202020204" pitchFamily="34" charset="0"/>
                        <a:buChar char="•"/>
                      </a:pPr>
                      <a:r>
                        <a:rPr lang="it-IT" sz="1000" b="0" i="0" u="none" strike="noStrike" kern="1200" baseline="0" dirty="0">
                          <a:solidFill>
                            <a:srgbClr val="0070C0"/>
                          </a:solidFill>
                          <a:latin typeface="+mn-lt"/>
                          <a:ea typeface="+mn-ea"/>
                          <a:cs typeface="+mn-cs"/>
                        </a:rPr>
                        <a:t> Riconosce e denomina gli spazi conosciuti per sapere la loro funzione. </a:t>
                      </a:r>
                    </a:p>
                    <a:p>
                      <a:pPr marL="171450" indent="-171450" algn="just">
                        <a:buFont typeface="Arial" panose="020B0604020202020204" pitchFamily="34" charset="0"/>
                        <a:buChar char="•"/>
                      </a:pPr>
                      <a:r>
                        <a:rPr lang="it-IT" sz="1000" b="0" i="0" u="none" strike="noStrike" kern="1200" baseline="0" dirty="0">
                          <a:solidFill>
                            <a:srgbClr val="0070C0"/>
                          </a:solidFill>
                          <a:latin typeface="+mn-lt"/>
                          <a:ea typeface="+mn-ea"/>
                          <a:cs typeface="+mn-cs"/>
                        </a:rPr>
                        <a:t> Pone domande sull’uso di spazi non o parzialmente conosciuti per sapere cosa si fa e come si fa a stare in quell’ambiente. </a:t>
                      </a:r>
                    </a:p>
                    <a:p>
                      <a:pPr marL="171450" indent="-171450" algn="just">
                        <a:buFont typeface="Arial" panose="020B0604020202020204" pitchFamily="34" charset="0"/>
                        <a:buChar char="•"/>
                      </a:pPr>
                      <a:r>
                        <a:rPr lang="it-IT" sz="1000" b="0" i="0" u="none" strike="noStrike" kern="1200" baseline="0" dirty="0">
                          <a:solidFill>
                            <a:srgbClr val="0070C0"/>
                          </a:solidFill>
                          <a:latin typeface="+mn-lt"/>
                          <a:ea typeface="+mn-ea"/>
                          <a:cs typeface="+mn-cs"/>
                        </a:rPr>
                        <a:t>Comprende la funzione di uno spazio personale all’interno della sezione.</a:t>
                      </a:r>
                    </a:p>
                    <a:p>
                      <a:pPr marL="173038" marR="0" lvl="0" indent="-173038" algn="l" defTabSz="914400" rtl="0" eaLnBrk="1" fontAlgn="base" latinLnBrk="0" hangingPunct="1">
                        <a:lnSpc>
                          <a:spcPct val="115000"/>
                        </a:lnSpc>
                        <a:spcBef>
                          <a:spcPct val="0"/>
                        </a:spcBef>
                        <a:spcAft>
                          <a:spcPct val="0"/>
                        </a:spcAft>
                        <a:buClrTx/>
                        <a:buSzTx/>
                        <a:buFont typeface="Wingdings" panose="05000000000000000000" pitchFamily="2" charset="2"/>
                        <a:buChar char="Ø"/>
                        <a:tabLst/>
                      </a:pPr>
                      <a:endParaRPr kumimoji="0" lang="it-IT" sz="1000" b="0" i="0" u="none" strike="noStrike" cap="none" normalizeH="0" baseline="0" dirty="0">
                        <a:ln>
                          <a:noFill/>
                        </a:ln>
                        <a:solidFill>
                          <a:srgbClr val="0070C0"/>
                        </a:solidFill>
                        <a:effectLst/>
                        <a:latin typeface="+mn-lt"/>
                        <a:ea typeface="Calibri" pitchFamily="34" charset="0"/>
                        <a:cs typeface="Times New Roman" pitchFamily="18"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rowSpan="4">
                  <a:txBody>
                    <a:bodyPr/>
                    <a:lstStyle/>
                    <a:p>
                      <a:pPr marL="173038" marR="0" lvl="0" indent="-173038" algn="l" defTabSz="914400" rtl="0" eaLnBrk="1" fontAlgn="base" latinLnBrk="0" hangingPunct="1">
                        <a:lnSpc>
                          <a:spcPct val="115000"/>
                        </a:lnSpc>
                        <a:spcBef>
                          <a:spcPct val="0"/>
                        </a:spcBef>
                        <a:spcAft>
                          <a:spcPct val="0"/>
                        </a:spcAft>
                        <a:buClrTx/>
                        <a:buSzTx/>
                        <a:buFont typeface="Wingdings" panose="05000000000000000000" pitchFamily="2" charset="2"/>
                        <a:buChar char="Ø"/>
                        <a:tabLst/>
                      </a:pPr>
                      <a:r>
                        <a:rPr lang="it-IT" sz="1000" b="0" i="0" u="none" strike="noStrike" kern="1200" baseline="0" dirty="0">
                          <a:solidFill>
                            <a:srgbClr val="0070C0"/>
                          </a:solidFill>
                          <a:latin typeface="+mn-lt"/>
                          <a:ea typeface="+mn-ea"/>
                          <a:cs typeface="+mn-cs"/>
                        </a:rPr>
                        <a:t> Riconoscere e denominare gli spazi conosciuti per sapere la loro funzione</a:t>
                      </a:r>
                      <a:endParaRPr kumimoji="0" lang="it-IT" sz="1000" b="0" i="0" u="none" strike="noStrike" cap="none" normalizeH="0" baseline="0" dirty="0">
                        <a:ln>
                          <a:noFill/>
                        </a:ln>
                        <a:solidFill>
                          <a:srgbClr val="0070C0"/>
                        </a:solidFill>
                        <a:effectLst/>
                        <a:latin typeface="+mn-lt"/>
                        <a:ea typeface="Calibri" pitchFamily="34" charset="0"/>
                        <a:cs typeface="Times New Roman" pitchFamily="18"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2008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ea typeface="Calibri" pitchFamily="34" charset="0"/>
                          <a:cs typeface="Times New Roman" pitchFamily="18" charset="0"/>
                        </a:rPr>
                        <a:t>LINGUAGGIO SPECIFICO </a:t>
                      </a:r>
                      <a:endPar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pPr>
                      <a:r>
                        <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rPr>
                        <a:t> </a:t>
                      </a: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it-IT" sz="1000" b="1" i="0" u="none" strike="noStrike" kern="1200" cap="none" normalizeH="0" baseline="0" dirty="0">
                          <a:ln>
                            <a:noFill/>
                          </a:ln>
                          <a:solidFill>
                            <a:schemeClr val="tx2">
                              <a:lumMod val="60000"/>
                              <a:lumOff val="40000"/>
                            </a:schemeClr>
                          </a:solidFill>
                          <a:effectLst/>
                          <a:latin typeface="Comic Sans MS" panose="030F0702030302020204" pitchFamily="66" charset="0"/>
                          <a:ea typeface="+mn-ea"/>
                          <a:cs typeface="+mn-cs"/>
                        </a:rPr>
                        <a:t>Eseguire semplici percorsi motori su indicazioni verbali.</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it-IT" sz="1000" b="1" i="0" u="none" strike="noStrike" kern="1200" cap="none" normalizeH="0" baseline="0" dirty="0">
                        <a:ln>
                          <a:noFill/>
                        </a:ln>
                        <a:solidFill>
                          <a:schemeClr val="tx2">
                            <a:lumMod val="60000"/>
                            <a:lumOff val="40000"/>
                          </a:schemeClr>
                        </a:solidFill>
                        <a:effectLst/>
                        <a:latin typeface="Comic Sans MS" panose="030F0702030302020204" pitchFamily="66" charset="0"/>
                        <a:ea typeface="+mn-ea"/>
                        <a:cs typeface="+mn-cs"/>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a:solidFill>
                          <a:srgbClr val="0070C0"/>
                        </a:solidFill>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marL="173038" marR="0" lvl="0" indent="-173038" algn="l" defTabSz="914400" rtl="0" eaLnBrk="1" fontAlgn="base" latinLnBrk="0" hangingPunct="1">
                        <a:lnSpc>
                          <a:spcPct val="115000"/>
                        </a:lnSpc>
                        <a:spcBef>
                          <a:spcPct val="0"/>
                        </a:spcBef>
                        <a:spcAft>
                          <a:spcPct val="0"/>
                        </a:spcAft>
                        <a:buClrTx/>
                        <a:buSzTx/>
                        <a:buFont typeface="Wingdings" panose="05000000000000000000" pitchFamily="2" charset="2"/>
                        <a:buChar char="Ø"/>
                        <a:tabLst/>
                      </a:pPr>
                      <a:endParaRPr kumimoji="0" lang="it-IT" sz="12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3"/>
                  </a:ext>
                </a:extLst>
              </a:tr>
              <a:tr h="936104">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ea typeface="Calibri" pitchFamily="34" charset="0"/>
                          <a:cs typeface="Times New Roman" pitchFamily="18" charset="0"/>
                        </a:rPr>
                        <a:t>PAESAGGIO GEOGRAFICO </a:t>
                      </a:r>
                      <a:endPar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ea typeface="Calibri" pitchFamily="34" charset="0"/>
                          <a:cs typeface="Times New Roman" pitchFamily="18" charset="0"/>
                        </a:rPr>
                        <a:t> </a:t>
                      </a:r>
                      <a:endPar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Saper ordinare , raggruppare e quantificare</a:t>
                      </a:r>
                    </a:p>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a:solidFill>
                          <a:srgbClr val="0070C0"/>
                        </a:solidFill>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marL="173038" marR="0" lvl="0" indent="-173038" algn="l" defTabSz="914400" rtl="0" eaLnBrk="1" fontAlgn="base" latinLnBrk="0" hangingPunct="1">
                        <a:lnSpc>
                          <a:spcPct val="115000"/>
                        </a:lnSpc>
                        <a:spcBef>
                          <a:spcPct val="0"/>
                        </a:spcBef>
                        <a:spcAft>
                          <a:spcPct val="0"/>
                        </a:spcAft>
                        <a:buClrTx/>
                        <a:buSzTx/>
                        <a:buFont typeface="Wingdings" panose="05000000000000000000" pitchFamily="2" charset="2"/>
                        <a:buChar char="Ø"/>
                        <a:tabLst/>
                      </a:pPr>
                      <a:endParaRPr kumimoji="0" lang="it-IT" sz="12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4"/>
                  </a:ext>
                </a:extLst>
              </a:tr>
              <a:tr h="807339">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cs typeface="Calibri" pitchFamily="34" charset="0"/>
                        </a:rPr>
                        <a:t>REGIONE E</a:t>
                      </a:r>
                      <a:endPar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cs typeface="Calibri" pitchFamily="34" charset="0"/>
                        </a:rPr>
                        <a:t>SISTEMA TERRITORIALE</a:t>
                      </a:r>
                      <a:endPar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cs typeface="Calibri" pitchFamily="34"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Capire di appartenere ad un gruppo relazionando positivamente con i singoli e con gli adulti.</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dirty="0">
                        <a:solidFill>
                          <a:srgbClr val="0070C0"/>
                        </a:solidFill>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marL="173038" marR="0" lvl="0" indent="-173038" algn="l" defTabSz="914400" rtl="0" eaLnBrk="1" fontAlgn="base" latinLnBrk="0" hangingPunct="1">
                        <a:lnSpc>
                          <a:spcPct val="115000"/>
                        </a:lnSpc>
                        <a:spcBef>
                          <a:spcPct val="0"/>
                        </a:spcBef>
                        <a:spcAft>
                          <a:spcPct val="0"/>
                        </a:spcAft>
                        <a:buClrTx/>
                        <a:buSzTx/>
                        <a:buFont typeface="Wingdings" panose="05000000000000000000" pitchFamily="2" charset="2"/>
                        <a:buChar char="Ø"/>
                        <a:tabLst/>
                      </a:pPr>
                      <a:endParaRPr kumimoji="0" lang="it-IT" sz="12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5"/>
                  </a:ext>
                </a:extLst>
              </a:tr>
            </a:tbl>
          </a:graphicData>
        </a:graphic>
      </p:graphicFrame>
      <p:sp>
        <p:nvSpPr>
          <p:cNvPr id="5" name="Segnaposto numero diapositiva 4"/>
          <p:cNvSpPr>
            <a:spLocks noGrp="1"/>
          </p:cNvSpPr>
          <p:nvPr>
            <p:ph type="sldNum" sz="quarter" idx="12"/>
          </p:nvPr>
        </p:nvSpPr>
        <p:spPr>
          <a:xfrm>
            <a:off x="6732588" y="6592888"/>
            <a:ext cx="2133600" cy="365125"/>
          </a:xfrm>
        </p:spPr>
        <p:txBody>
          <a:bodyPr/>
          <a:lstStyle/>
          <a:p>
            <a:pPr>
              <a:defRPr/>
            </a:pPr>
            <a:fld id="{5B5B8549-2E5E-4C54-9854-FC8E92AFE515}" type="slidenum">
              <a:rPr lang="it-IT"/>
              <a:pPr>
                <a:defRPr/>
              </a:pPr>
              <a:t>14</a:t>
            </a:fld>
            <a:endParaRPr lang="it-IT" dirty="0"/>
          </a:p>
        </p:txBody>
      </p:sp>
    </p:spTree>
    <p:extLst>
      <p:ext uri="{BB962C8B-B14F-4D97-AF65-F5344CB8AC3E}">
        <p14:creationId xmlns:p14="http://schemas.microsoft.com/office/powerpoint/2010/main" val="2080358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754724" y="188640"/>
            <a:ext cx="6094938" cy="738664"/>
          </a:xfrm>
          <a:prstGeom prst="rect">
            <a:avLst/>
          </a:prstGeom>
          <a:noFill/>
          <a:ln w="9525">
            <a:noFill/>
            <a:miter lim="800000"/>
            <a:headEnd/>
            <a:tailEnd/>
          </a:ln>
          <a:effectLst/>
        </p:spPr>
        <p:txBody>
          <a:bodyPr wrap="none">
            <a:spAutoFit/>
          </a:bodyPr>
          <a:lstStyle/>
          <a:p>
            <a:pPr algn="ctr"/>
            <a:r>
              <a:rPr lang="it-IT" sz="1400" b="1" dirty="0">
                <a:solidFill>
                  <a:schemeClr val="tx2">
                    <a:lumMod val="60000"/>
                    <a:lumOff val="40000"/>
                  </a:schemeClr>
                </a:solidFill>
                <a:latin typeface="Comic Sans MS" panose="030F0702030302020204" pitchFamily="66" charset="0"/>
              </a:rPr>
              <a:t>PROGETTAZIONE ANNUALE PER LO SVILUPPO DI COMPETENZE</a:t>
            </a:r>
            <a:endParaRPr lang="it-IT" sz="1400" dirty="0">
              <a:solidFill>
                <a:schemeClr val="tx2">
                  <a:lumMod val="60000"/>
                  <a:lumOff val="40000"/>
                </a:schemeClr>
              </a:solidFill>
              <a:latin typeface="Comic Sans MS" panose="030F0702030302020204" pitchFamily="66" charset="0"/>
            </a:endParaRPr>
          </a:p>
          <a:p>
            <a:pPr algn="ctr"/>
            <a:r>
              <a:rPr lang="it-IT" sz="1400" b="1" dirty="0">
                <a:solidFill>
                  <a:schemeClr val="tx2">
                    <a:lumMod val="60000"/>
                    <a:lumOff val="40000"/>
                  </a:schemeClr>
                </a:solidFill>
                <a:latin typeface="Comic Sans MS" panose="030F0702030302020204" pitchFamily="66" charset="0"/>
              </a:rPr>
              <a:t>IMMAGINI, SUONI,COLORI (MUSICA)</a:t>
            </a:r>
          </a:p>
          <a:p>
            <a:pPr algn="ctr"/>
            <a:r>
              <a:rPr lang="it-IT" sz="1400" b="1" dirty="0">
                <a:solidFill>
                  <a:schemeClr val="tx2">
                    <a:lumMod val="60000"/>
                    <a:lumOff val="40000"/>
                  </a:schemeClr>
                </a:solidFill>
                <a:latin typeface="Comic Sans MS" panose="030F0702030302020204" pitchFamily="66" charset="0"/>
              </a:rPr>
              <a:t>  3 ANNI </a:t>
            </a:r>
          </a:p>
        </p:txBody>
      </p:sp>
      <p:graphicFrame>
        <p:nvGraphicFramePr>
          <p:cNvPr id="50241" name="Group 65"/>
          <p:cNvGraphicFramePr>
            <a:graphicFrameLocks noGrp="1"/>
          </p:cNvGraphicFramePr>
          <p:nvPr>
            <p:extLst>
              <p:ext uri="{D42A27DB-BD31-4B8C-83A1-F6EECF244321}">
                <p14:modId xmlns:p14="http://schemas.microsoft.com/office/powerpoint/2010/main" val="3538708907"/>
              </p:ext>
            </p:extLst>
          </p:nvPr>
        </p:nvGraphicFramePr>
        <p:xfrm>
          <a:off x="395536" y="927304"/>
          <a:ext cx="8424936" cy="5745928"/>
        </p:xfrm>
        <a:graphic>
          <a:graphicData uri="http://schemas.openxmlformats.org/drawingml/2006/table">
            <a:tbl>
              <a:tblPr>
                <a:tableStyleId>{BC89EF96-8CEA-46FF-86C4-4CE0E7609802}</a:tableStyleId>
              </a:tblPr>
              <a:tblGrid>
                <a:gridCol w="910805">
                  <a:extLst>
                    <a:ext uri="{9D8B030D-6E8A-4147-A177-3AD203B41FA5}">
                      <a16:colId xmlns:a16="http://schemas.microsoft.com/office/drawing/2014/main" val="20000"/>
                    </a:ext>
                  </a:extLst>
                </a:gridCol>
                <a:gridCol w="1910923">
                  <a:extLst>
                    <a:ext uri="{9D8B030D-6E8A-4147-A177-3AD203B41FA5}">
                      <a16:colId xmlns:a16="http://schemas.microsoft.com/office/drawing/2014/main" val="20001"/>
                    </a:ext>
                  </a:extLst>
                </a:gridCol>
                <a:gridCol w="1701505">
                  <a:extLst>
                    <a:ext uri="{9D8B030D-6E8A-4147-A177-3AD203B41FA5}">
                      <a16:colId xmlns:a16="http://schemas.microsoft.com/office/drawing/2014/main" val="20002"/>
                    </a:ext>
                  </a:extLst>
                </a:gridCol>
                <a:gridCol w="2023171">
                  <a:extLst>
                    <a:ext uri="{9D8B030D-6E8A-4147-A177-3AD203B41FA5}">
                      <a16:colId xmlns:a16="http://schemas.microsoft.com/office/drawing/2014/main" val="20003"/>
                    </a:ext>
                  </a:extLst>
                </a:gridCol>
                <a:gridCol w="1878532">
                  <a:extLst>
                    <a:ext uri="{9D8B030D-6E8A-4147-A177-3AD203B41FA5}">
                      <a16:colId xmlns:a16="http://schemas.microsoft.com/office/drawing/2014/main" val="2651046322"/>
                    </a:ext>
                  </a:extLst>
                </a:gridCol>
              </a:tblGrid>
              <a:tr h="1234888">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00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1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11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100" b="1" u="none" strike="noStrike" cap="none" normalizeH="0" baseline="0" dirty="0">
                          <a:ln>
                            <a:noFill/>
                          </a:ln>
                          <a:solidFill>
                            <a:schemeClr val="tx2">
                              <a:lumMod val="60000"/>
                              <a:lumOff val="40000"/>
                            </a:schemeClr>
                          </a:solidFill>
                          <a:effectLst/>
                          <a:latin typeface="Comic Sans MS" panose="030F0702030302020204" pitchFamily="66" charset="0"/>
                        </a:rPr>
                        <a:t>OBIETTIVI  MINIMI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10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11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1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TRE ANNI</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1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anchor="ctr" horzOverflow="overflow"/>
                </a:tc>
                <a:extLst>
                  <a:ext uri="{0D108BD9-81ED-4DB2-BD59-A6C34878D82A}">
                    <a16:rowId xmlns:a16="http://schemas.microsoft.com/office/drawing/2014/main" val="10001"/>
                  </a:ext>
                </a:extLst>
              </a:tr>
              <a:tr h="666723">
                <a:tc>
                  <a:txBody>
                    <a:bodyPr/>
                    <a:lstStyle/>
                    <a:p>
                      <a:pPr algn="ct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LINGUAGGIO SPECIFICO </a:t>
                      </a:r>
                    </a:p>
                  </a:txBody>
                  <a:tcPr anchor="ctr" horzOverflow="overflow"/>
                </a:tc>
                <a:tc>
                  <a:txBody>
                    <a:bodyPr/>
                    <a:lstStyle/>
                    <a:p>
                      <a:pPr marL="171450" indent="-171450">
                        <a:buFont typeface="Wingdings" pitchFamily="2" charset="2"/>
                        <a:buChar char="Ø"/>
                      </a:pPr>
                      <a:r>
                        <a:rPr lang="it-IT" sz="1100" b="1" u="none" strike="noStrike" kern="1200" baseline="0" dirty="0">
                          <a:solidFill>
                            <a:schemeClr val="tx2">
                              <a:lumMod val="60000"/>
                              <a:lumOff val="40000"/>
                            </a:schemeClr>
                          </a:solidFill>
                          <a:latin typeface="Comic Sans MS" panose="030F0702030302020204" pitchFamily="66" charset="0"/>
                        </a:rPr>
                        <a:t>Ascoltare e imparare semplici canti </a:t>
                      </a:r>
                    </a:p>
                  </a:txBody>
                  <a:tcPr anchor="ctr" horzOverflow="overflow"/>
                </a:tc>
                <a:tc>
                  <a:txBody>
                    <a:bodyPr/>
                    <a:lstStyle/>
                    <a:p>
                      <a:endParaRPr lang="it-IT"/>
                    </a:p>
                  </a:txBody>
                  <a:tcPr anchor="ctr" horzOverflow="overflow"/>
                </a:tc>
                <a:tc rowSpan="3">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j-lt"/>
                          <a:ea typeface="+mn-ea"/>
                          <a:cs typeface="+mn-cs"/>
                        </a:rPr>
                        <a:t>Esplora i primi alfabeti musicali,</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j-lt"/>
                          <a:ea typeface="+mn-ea"/>
                          <a:cs typeface="+mn-cs"/>
                        </a:rPr>
                        <a:t>Identifica la provenienza di un suono e sa dire forte/piano </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j-lt"/>
                          <a:ea typeface="+mn-ea"/>
                          <a:cs typeface="+mn-cs"/>
                        </a:rPr>
                        <a:t>Scopre il concetto di durata e ritmo.</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j-lt"/>
                          <a:ea typeface="+mn-ea"/>
                          <a:cs typeface="+mn-cs"/>
                        </a:rPr>
                        <a:t>Ascolta e riproduce suoni e rumori.</a:t>
                      </a:r>
                      <a:r>
                        <a:rPr lang="it-IT" sz="1000" kern="1200" dirty="0">
                          <a:solidFill>
                            <a:srgbClr val="0070C0"/>
                          </a:solidFill>
                          <a:effectLst/>
                          <a:latin typeface="+mj-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kern="1200" dirty="0">
                          <a:solidFill>
                            <a:srgbClr val="0070C0"/>
                          </a:solidFill>
                          <a:effectLst/>
                          <a:latin typeface="+mj-lt"/>
                          <a:ea typeface="+mn-ea"/>
                          <a:cs typeface="+mn-cs"/>
                        </a:rPr>
                        <a:t>Sa cogliere la differenza tra suono e silenzio</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kern="1200" dirty="0">
                          <a:solidFill>
                            <a:srgbClr val="0070C0"/>
                          </a:solidFill>
                          <a:effectLst/>
                          <a:latin typeface="+mj-lt"/>
                          <a:ea typeface="+mn-ea"/>
                          <a:cs typeface="+mn-cs"/>
                        </a:rPr>
                        <a:t>Sa usare la propria voce per produrre e inventare suoni, melodie</a:t>
                      </a:r>
                      <a:endParaRPr lang="it-IT" sz="1000" b="0" i="0" u="none" strike="noStrike" kern="1200" baseline="0" dirty="0">
                        <a:solidFill>
                          <a:srgbClr val="0070C0"/>
                        </a:solidFill>
                        <a:latin typeface="+mj-lt"/>
                        <a:ea typeface="+mn-ea"/>
                        <a:cs typeface="+mn-cs"/>
                      </a:endParaRPr>
                    </a:p>
                    <a:p>
                      <a:pPr marL="171450" indent="-171450" algn="l">
                        <a:buFont typeface="Wingdings" panose="05000000000000000000" pitchFamily="2" charset="2"/>
                        <a:buChar char="§"/>
                      </a:pPr>
                      <a:r>
                        <a:rPr lang="it-IT" sz="1000" b="0" i="0" u="none" strike="noStrike" kern="1200" baseline="0" dirty="0">
                          <a:solidFill>
                            <a:srgbClr val="0070C0"/>
                          </a:solidFill>
                          <a:latin typeface="+mj-lt"/>
                          <a:ea typeface="+mn-ea"/>
                          <a:cs typeface="+mn-cs"/>
                        </a:rPr>
                        <a:t>Sviluppa interesse per l’ascolto della musica e per la fruizione </a:t>
                      </a:r>
                    </a:p>
                    <a:p>
                      <a:pPr marL="171450" indent="-171450" algn="l">
                        <a:buFont typeface="Wingdings" panose="05000000000000000000" pitchFamily="2" charset="2"/>
                        <a:buChar char="§"/>
                      </a:pPr>
                      <a:r>
                        <a:rPr lang="it-IT" sz="1000" kern="1200" dirty="0">
                          <a:solidFill>
                            <a:srgbClr val="0070C0"/>
                          </a:solidFill>
                          <a:effectLst/>
                          <a:latin typeface="+mj-lt"/>
                          <a:ea typeface="+mn-ea"/>
                          <a:cs typeface="+mn-cs"/>
                        </a:rPr>
                        <a:t>Scopre, </a:t>
                      </a:r>
                      <a:r>
                        <a:rPr lang="it-IT" sz="1000" kern="1200" dirty="0" err="1">
                          <a:solidFill>
                            <a:srgbClr val="0070C0"/>
                          </a:solidFill>
                          <a:effectLst/>
                          <a:latin typeface="+mj-lt"/>
                          <a:ea typeface="+mn-ea"/>
                          <a:cs typeface="+mn-cs"/>
                        </a:rPr>
                        <a:t>manipola,inventa</a:t>
                      </a:r>
                      <a:r>
                        <a:rPr lang="it-IT" sz="1000" kern="1200" dirty="0">
                          <a:solidFill>
                            <a:srgbClr val="0070C0"/>
                          </a:solidFill>
                          <a:effectLst/>
                          <a:latin typeface="+mj-lt"/>
                          <a:ea typeface="+mn-ea"/>
                          <a:cs typeface="+mn-cs"/>
                        </a:rPr>
                        <a:t>  semplici strumenti musicali .</a:t>
                      </a:r>
                      <a:endParaRPr lang="it-IT" sz="1000" b="0" i="0" u="none" strike="noStrike" kern="1200" baseline="0" dirty="0">
                        <a:solidFill>
                          <a:srgbClr val="0070C0"/>
                        </a:solidFill>
                        <a:latin typeface="+mj-lt"/>
                        <a:ea typeface="+mn-ea"/>
                        <a:cs typeface="+mn-cs"/>
                      </a:endParaRPr>
                    </a:p>
                    <a:p>
                      <a:pPr marL="171450" indent="-171450" algn="l">
                        <a:buFont typeface="Wingdings" panose="05000000000000000000" pitchFamily="2" charset="2"/>
                        <a:buChar char="§"/>
                      </a:pPr>
                      <a:r>
                        <a:rPr lang="it-IT" sz="1000" b="0" i="0" u="none" strike="noStrike" kern="1200" baseline="0" dirty="0">
                          <a:solidFill>
                            <a:srgbClr val="0070C0"/>
                          </a:solidFill>
                          <a:latin typeface="+mj-lt"/>
                          <a:ea typeface="+mn-ea"/>
                          <a:cs typeface="+mn-cs"/>
                        </a:rPr>
                        <a:t>Riconosce le emozioni che possono suscitare in noi diversi brani musicali </a:t>
                      </a:r>
                      <a:r>
                        <a:rPr lang="it-IT" sz="1000" kern="1200" dirty="0">
                          <a:solidFill>
                            <a:srgbClr val="0070C0"/>
                          </a:solidFill>
                          <a:effectLst/>
                          <a:latin typeface="+mj-lt"/>
                          <a:ea typeface="+mn-ea"/>
                          <a:cs typeface="+mn-cs"/>
                        </a:rPr>
                        <a:t>Saper usare gesti e movimenti in associazione a brani musicali o composizioni spontanee.</a:t>
                      </a:r>
                    </a:p>
                    <a:p>
                      <a:pPr marL="171450" indent="-171450" algn="l">
                        <a:buFont typeface="Wingdings" panose="05000000000000000000" pitchFamily="2" charset="2"/>
                        <a:buChar char="§"/>
                      </a:pPr>
                      <a:r>
                        <a:rPr lang="it-IT" sz="1000" kern="1200" dirty="0">
                          <a:solidFill>
                            <a:srgbClr val="0070C0"/>
                          </a:solidFill>
                          <a:effectLst/>
                          <a:latin typeface="+mj-lt"/>
                          <a:ea typeface="+mn-ea"/>
                          <a:cs typeface="+mn-cs"/>
                        </a:rPr>
                        <a:t>Sa utilizzare il proprio corpo per produrre suoni e rumori</a:t>
                      </a:r>
                    </a:p>
                    <a:p>
                      <a:pPr marL="171450" indent="-171450" algn="l">
                        <a:buFont typeface="Wingdings" panose="05000000000000000000" pitchFamily="2" charset="2"/>
                        <a:buChar char="§"/>
                      </a:pPr>
                      <a:endParaRPr lang="it-IT" sz="1000" b="0" i="0" u="none" strike="noStrike" kern="1200" baseline="0" dirty="0">
                        <a:solidFill>
                          <a:srgbClr val="0070C0"/>
                        </a:solidFill>
                        <a:latin typeface="Comic Sans MS" panose="030F0702030302020204" pitchFamily="66" charset="0"/>
                        <a:ea typeface="+mn-ea"/>
                        <a:cs typeface="+mn-cs"/>
                      </a:endParaRPr>
                    </a:p>
                    <a:p>
                      <a:pPr marL="0" indent="0" algn="l">
                        <a:buFont typeface="Wingdings" panose="05000000000000000000" pitchFamily="2" charset="2"/>
                        <a:buNone/>
                      </a:pPr>
                      <a:r>
                        <a:rPr lang="it-IT" sz="1000" b="0" i="0" u="none" strike="noStrike" kern="1200" baseline="0" dirty="0">
                          <a:solidFill>
                            <a:srgbClr val="0070C0"/>
                          </a:solidFill>
                          <a:latin typeface="Comic Sans MS" panose="030F0702030302020204" pitchFamily="66" charset="0"/>
                          <a:ea typeface="+mn-ea"/>
                          <a:cs typeface="+mn-cs"/>
                        </a:rPr>
                        <a:t>	</a:t>
                      </a:r>
                    </a:p>
                    <a:p>
                      <a:pPr marL="171450" indent="-171450" algn="l">
                        <a:buFont typeface="Wingdings" panose="05000000000000000000" pitchFamily="2" charset="2"/>
                        <a:buChar char="§"/>
                      </a:pPr>
                      <a:endParaRPr lang="it-IT" sz="1000" b="0" i="0" u="none" strike="noStrike" kern="1200" baseline="0" dirty="0">
                        <a:solidFill>
                          <a:srgbClr val="0070C0"/>
                        </a:solidFill>
                        <a:latin typeface="Comic Sans MS" panose="030F0702030302020204" pitchFamily="66" charset="0"/>
                        <a:ea typeface="+mn-ea"/>
                        <a:cs typeface="+mn-cs"/>
                      </a:endParaRPr>
                    </a:p>
                    <a:p>
                      <a:pPr algn="l"/>
                      <a:r>
                        <a:rPr lang="it-IT" sz="1000" b="0" i="0" u="none" strike="noStrike" kern="1200" baseline="0" dirty="0">
                          <a:solidFill>
                            <a:srgbClr val="0070C0"/>
                          </a:solidFill>
                          <a:latin typeface="Comic Sans MS" panose="030F0702030302020204" pitchFamily="66" charset="0"/>
                          <a:ea typeface="+mn-ea"/>
                          <a:cs typeface="+mn-cs"/>
                        </a:rPr>
                        <a:t>	</a:t>
                      </a:r>
                    </a:p>
                  </a:txBody>
                  <a:tcPr anchor="ctr" horzOverflow="overflow"/>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000" b="0" i="0" u="none" strike="noStrike" kern="1200" baseline="0" dirty="0">
                          <a:solidFill>
                            <a:srgbClr val="0070C0"/>
                          </a:solidFill>
                          <a:latin typeface="+mn-lt"/>
                          <a:ea typeface="+mn-ea"/>
                          <a:cs typeface="+mn-cs"/>
                        </a:rPr>
                        <a:t>Sviluppare interesse per l’ascolto della musica e per la sua fruizione </a:t>
                      </a:r>
                    </a:p>
                    <a:p>
                      <a:pPr algn="l"/>
                      <a:endParaRPr lang="it-IT" sz="1000" b="0" i="0" u="none" strike="noStrike" kern="1200" baseline="0" dirty="0">
                        <a:solidFill>
                          <a:srgbClr val="0070C0"/>
                        </a:solidFill>
                        <a:latin typeface="Comic Sans MS" panose="030F0702030302020204" pitchFamily="66" charset="0"/>
                        <a:ea typeface="+mn-ea"/>
                        <a:cs typeface="+mn-cs"/>
                      </a:endParaRPr>
                    </a:p>
                  </a:txBody>
                  <a:tcPr anchor="ctr" horzOverflow="overflow"/>
                </a:tc>
                <a:extLst>
                  <a:ext uri="{0D108BD9-81ED-4DB2-BD59-A6C34878D82A}">
                    <a16:rowId xmlns:a16="http://schemas.microsoft.com/office/drawing/2014/main" val="10002"/>
                  </a:ext>
                </a:extLst>
              </a:tr>
              <a:tr h="884133">
                <a:tc>
                  <a:txBody>
                    <a:bodyPr/>
                    <a:lstStyle/>
                    <a:p>
                      <a:pPr algn="ct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PRATICA VOCALE E STRUMENTALE </a:t>
                      </a: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100" b="1" i="0" u="none" strike="noStrike" kern="1200" baseline="0" dirty="0">
                          <a:solidFill>
                            <a:schemeClr val="tx2">
                              <a:lumMod val="60000"/>
                              <a:lumOff val="40000"/>
                            </a:schemeClr>
                          </a:solidFill>
                          <a:latin typeface="Comic Sans MS" panose="030F0702030302020204" pitchFamily="66" charset="0"/>
                          <a:ea typeface="+mn-ea"/>
                          <a:cs typeface="+mn-cs"/>
                        </a:rPr>
                        <a:t>Riconoscere le differenze tra voce- suono, rumore-silenzio</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1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a:txBody>
                    <a:bodyPr/>
                    <a:lstStyle/>
                    <a:p>
                      <a:endParaRPr lang="it-IT" dirty="0"/>
                    </a:p>
                  </a:txBody>
                  <a:tcPr anchor="ctr" horzOverflow="overflow"/>
                </a:tc>
                <a:tc vMerge="1">
                  <a:txBody>
                    <a:bodyPr/>
                    <a:lstStyle/>
                    <a:p>
                      <a:pPr marL="171450" indent="-171450">
                        <a:buFont typeface="Wingdings" panose="05000000000000000000" pitchFamily="2" charset="2"/>
                        <a:buChar char="Ø"/>
                      </a:pPr>
                      <a:endParaRPr lang="it-IT" sz="12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3"/>
                  </a:ext>
                </a:extLst>
              </a:tr>
              <a:tr h="2884304">
                <a:tc>
                  <a:txBody>
                    <a:bodyPr/>
                    <a:lstStyle/>
                    <a:p>
                      <a:pPr marL="0" indent="0" algn="ctr">
                        <a:buFont typeface="Wingdings" panose="05000000000000000000" pitchFamily="2" charset="2"/>
                        <a:buNone/>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ASCOLTO, INTERPRETAZIONE E ANALISI </a:t>
                      </a:r>
                    </a:p>
                  </a:txBody>
                  <a:tcPr anchor="ctr" horzOverflow="overflow"/>
                </a:tc>
                <a:tc>
                  <a:txBody>
                    <a:bodyPr/>
                    <a:lstStyle/>
                    <a:p>
                      <a:pPr marL="171450" indent="-171450">
                        <a:buFont typeface="Wingdings" panose="05000000000000000000" pitchFamily="2" charset="2"/>
                        <a:buChar char="Ø"/>
                      </a:pPr>
                      <a:r>
                        <a:rPr lang="it-IT" sz="1100" b="1" i="0" u="none" strike="noStrike" kern="1200" baseline="0" dirty="0">
                          <a:solidFill>
                            <a:schemeClr val="tx2">
                              <a:lumMod val="60000"/>
                              <a:lumOff val="40000"/>
                            </a:schemeClr>
                          </a:solidFill>
                          <a:latin typeface="Comic Sans MS" panose="030F0702030302020204" pitchFamily="66" charset="0"/>
                          <a:ea typeface="+mn-ea"/>
                          <a:cs typeface="+mn-cs"/>
                        </a:rPr>
                        <a:t>Ascoltare e  muoversi a suon di musica e di canti.</a:t>
                      </a:r>
                    </a:p>
                    <a:p>
                      <a:pPr marL="171450" indent="-171450">
                        <a:buFont typeface="Wingdings" panose="05000000000000000000" pitchFamily="2" charset="2"/>
                        <a:buChar char="Ø"/>
                      </a:pPr>
                      <a:endParaRPr lang="it-IT" sz="1100" b="1" i="0" u="none" strike="noStrike" kern="1200" baseline="0" dirty="0">
                        <a:solidFill>
                          <a:schemeClr val="tx2">
                            <a:lumMod val="60000"/>
                            <a:lumOff val="40000"/>
                          </a:schemeClr>
                        </a:solidFill>
                        <a:latin typeface="Comic Sans MS" panose="030F0702030302020204" pitchFamily="66" charset="0"/>
                        <a:ea typeface="+mn-ea"/>
                        <a:cs typeface="+mn-cs"/>
                      </a:endParaRPr>
                    </a:p>
                    <a:p>
                      <a:pPr marL="0" indent="0" algn="just">
                        <a:buFont typeface="Wingdings" panose="05000000000000000000" pitchFamily="2" charset="2"/>
                        <a:buNone/>
                      </a:pPr>
                      <a:r>
                        <a:rPr lang="it-IT" sz="1100" b="0" i="0" u="none" strike="noStrike" kern="1200" baseline="0" dirty="0">
                          <a:solidFill>
                            <a:schemeClr val="tx2">
                              <a:lumMod val="60000"/>
                              <a:lumOff val="40000"/>
                            </a:schemeClr>
                          </a:solidFill>
                          <a:latin typeface="Comic Sans MS" panose="030F0702030302020204" pitchFamily="66" charset="0"/>
                          <a:ea typeface="+mn-ea"/>
                          <a:cs typeface="+mn-cs"/>
                        </a:rPr>
                        <a:t> </a:t>
                      </a:r>
                    </a:p>
                  </a:txBody>
                  <a:tcPr anchor="ctr" horzOverflow="overflow"/>
                </a:tc>
                <a:tc>
                  <a:txBody>
                    <a:bodyPr/>
                    <a:lstStyle/>
                    <a:p>
                      <a:endParaRPr lang="it-IT" dirty="0"/>
                    </a:p>
                  </a:txBody>
                  <a:tcPr anchor="ctr" horzOverflow="overflow"/>
                </a:tc>
                <a:tc vMerge="1">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2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4"/>
                  </a:ext>
                </a:extLst>
              </a:tr>
            </a:tbl>
          </a:graphicData>
        </a:graphic>
      </p:graphicFrame>
      <p:sp>
        <p:nvSpPr>
          <p:cNvPr id="5" name="Segnaposto numero diapositiva 4"/>
          <p:cNvSpPr>
            <a:spLocks noGrp="1"/>
          </p:cNvSpPr>
          <p:nvPr>
            <p:ph type="sldNum" sz="quarter" idx="12"/>
          </p:nvPr>
        </p:nvSpPr>
        <p:spPr>
          <a:xfrm>
            <a:off x="8244408" y="6597352"/>
            <a:ext cx="650810" cy="298326"/>
          </a:xfrm>
        </p:spPr>
        <p:txBody>
          <a:bodyPr/>
          <a:lstStyle/>
          <a:p>
            <a:fld id="{FF435FF0-A5BC-47FA-9B2B-A8C23C837CEF}" type="slidenum">
              <a:rPr lang="it-IT" smtClean="0"/>
              <a:pPr/>
              <a:t>15</a:t>
            </a:fld>
            <a:endParaRPr lang="it-IT" dirty="0"/>
          </a:p>
        </p:txBody>
      </p:sp>
    </p:spTree>
    <p:extLst>
      <p:ext uri="{BB962C8B-B14F-4D97-AF65-F5344CB8AC3E}">
        <p14:creationId xmlns:p14="http://schemas.microsoft.com/office/powerpoint/2010/main" val="616218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754724" y="188640"/>
            <a:ext cx="6094938" cy="738664"/>
          </a:xfrm>
          <a:prstGeom prst="rect">
            <a:avLst/>
          </a:prstGeom>
          <a:noFill/>
          <a:ln w="9525">
            <a:noFill/>
            <a:miter lim="800000"/>
            <a:headEnd/>
            <a:tailEnd/>
          </a:ln>
          <a:effectLst/>
        </p:spPr>
        <p:txBody>
          <a:bodyPr wrap="none">
            <a:spAutoFit/>
          </a:bodyPr>
          <a:lstStyle/>
          <a:p>
            <a:pPr algn="ctr"/>
            <a:r>
              <a:rPr lang="it-IT" sz="1400" b="1" dirty="0">
                <a:solidFill>
                  <a:schemeClr val="tx2">
                    <a:lumMod val="60000"/>
                    <a:lumOff val="40000"/>
                  </a:schemeClr>
                </a:solidFill>
                <a:latin typeface="Comic Sans MS" panose="030F0702030302020204" pitchFamily="66" charset="0"/>
              </a:rPr>
              <a:t>PROGETTAZIONE ANNUALE PER LO SVILUPPO DI COMPETENZE</a:t>
            </a:r>
            <a:endParaRPr lang="it-IT" sz="1400" dirty="0">
              <a:solidFill>
                <a:schemeClr val="tx2">
                  <a:lumMod val="60000"/>
                  <a:lumOff val="40000"/>
                </a:schemeClr>
              </a:solidFill>
              <a:latin typeface="Comic Sans MS" panose="030F0702030302020204" pitchFamily="66" charset="0"/>
            </a:endParaRPr>
          </a:p>
          <a:p>
            <a:pPr algn="ctr"/>
            <a:r>
              <a:rPr lang="it-IT" sz="1400" b="1" dirty="0">
                <a:solidFill>
                  <a:schemeClr val="tx2">
                    <a:lumMod val="60000"/>
                    <a:lumOff val="40000"/>
                  </a:schemeClr>
                </a:solidFill>
                <a:latin typeface="Comic Sans MS" panose="030F0702030302020204" pitchFamily="66" charset="0"/>
              </a:rPr>
              <a:t>IMMAGINI, SUONI,COLORI (ARTE E IMMAGINE)</a:t>
            </a:r>
          </a:p>
          <a:p>
            <a:pPr algn="ctr"/>
            <a:r>
              <a:rPr lang="it-IT" sz="1400" b="1" dirty="0">
                <a:solidFill>
                  <a:schemeClr val="tx2">
                    <a:lumMod val="60000"/>
                    <a:lumOff val="40000"/>
                  </a:schemeClr>
                </a:solidFill>
                <a:latin typeface="Comic Sans MS" panose="030F0702030302020204" pitchFamily="66" charset="0"/>
              </a:rPr>
              <a:t>3 ANNI </a:t>
            </a:r>
          </a:p>
        </p:txBody>
      </p:sp>
      <p:graphicFrame>
        <p:nvGraphicFramePr>
          <p:cNvPr id="50241" name="Group 65"/>
          <p:cNvGraphicFramePr>
            <a:graphicFrameLocks noGrp="1"/>
          </p:cNvGraphicFramePr>
          <p:nvPr>
            <p:extLst>
              <p:ext uri="{D42A27DB-BD31-4B8C-83A1-F6EECF244321}">
                <p14:modId xmlns:p14="http://schemas.microsoft.com/office/powerpoint/2010/main" val="261231266"/>
              </p:ext>
            </p:extLst>
          </p:nvPr>
        </p:nvGraphicFramePr>
        <p:xfrm>
          <a:off x="395536" y="1268760"/>
          <a:ext cx="8280920" cy="4709558"/>
        </p:xfrm>
        <a:graphic>
          <a:graphicData uri="http://schemas.openxmlformats.org/drawingml/2006/table">
            <a:tbl>
              <a:tblPr>
                <a:tableStyleId>{BC89EF96-8CEA-46FF-86C4-4CE0E7609802}</a:tableStyleId>
              </a:tblPr>
              <a:tblGrid>
                <a:gridCol w="951187">
                  <a:extLst>
                    <a:ext uri="{9D8B030D-6E8A-4147-A177-3AD203B41FA5}">
                      <a16:colId xmlns:a16="http://schemas.microsoft.com/office/drawing/2014/main" val="20000"/>
                    </a:ext>
                  </a:extLst>
                </a:gridCol>
                <a:gridCol w="1734517">
                  <a:extLst>
                    <a:ext uri="{9D8B030D-6E8A-4147-A177-3AD203B41FA5}">
                      <a16:colId xmlns:a16="http://schemas.microsoft.com/office/drawing/2014/main" val="20001"/>
                    </a:ext>
                  </a:extLst>
                </a:gridCol>
                <a:gridCol w="1778792">
                  <a:extLst>
                    <a:ext uri="{9D8B030D-6E8A-4147-A177-3AD203B41FA5}">
                      <a16:colId xmlns:a16="http://schemas.microsoft.com/office/drawing/2014/main" val="20002"/>
                    </a:ext>
                  </a:extLst>
                </a:gridCol>
                <a:gridCol w="2016224">
                  <a:extLst>
                    <a:ext uri="{9D8B030D-6E8A-4147-A177-3AD203B41FA5}">
                      <a16:colId xmlns:a16="http://schemas.microsoft.com/office/drawing/2014/main" val="20003"/>
                    </a:ext>
                  </a:extLst>
                </a:gridCol>
                <a:gridCol w="1800200">
                  <a:extLst>
                    <a:ext uri="{9D8B030D-6E8A-4147-A177-3AD203B41FA5}">
                      <a16:colId xmlns:a16="http://schemas.microsoft.com/office/drawing/2014/main" val="1133896278"/>
                    </a:ext>
                  </a:extLst>
                </a:gridCol>
              </a:tblGrid>
              <a:tr h="844396">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12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12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TRE ANNI</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anchor="ctr" horzOverflow="overflow"/>
                </a:tc>
                <a:extLst>
                  <a:ext uri="{0D108BD9-81ED-4DB2-BD59-A6C34878D82A}">
                    <a16:rowId xmlns:a16="http://schemas.microsoft.com/office/drawing/2014/main" val="10001"/>
                  </a:ext>
                </a:extLst>
              </a:tr>
              <a:tr h="988123">
                <a:tc>
                  <a:txBody>
                    <a:bodyPr/>
                    <a:lstStyle/>
                    <a:p>
                      <a:pPr algn="ct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ESPRIMERSI E COMUNICARE</a:t>
                      </a:r>
                      <a:endParaRPr lang="it-IT" sz="1000" b="1" i="0" u="sng"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a:txBody>
                    <a:bodyPr/>
                    <a:lstStyle/>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Avvicinarsi al linguaggio grafico pittorico superando la fase dello scarabocchio imparando ad utilizzare i colori primari.</a:t>
                      </a:r>
                    </a:p>
                    <a:p>
                      <a:pPr marL="176213" indent="-176213">
                        <a:buFont typeface="+mj-lt"/>
                        <a:buAutoNum type="alphaLcPeriod"/>
                      </a:pPr>
                      <a:endParaRPr lang="it-IT" sz="1000" b="1" u="none" strike="noStrike" kern="1200" baseline="0" dirty="0">
                        <a:solidFill>
                          <a:schemeClr val="tx2">
                            <a:lumMod val="60000"/>
                            <a:lumOff val="40000"/>
                          </a:schemeClr>
                        </a:solidFill>
                        <a:latin typeface="Comic Sans MS" panose="030F0702030302020204" pitchFamily="66" charset="0"/>
                      </a:endParaRPr>
                    </a:p>
                  </a:txBody>
                  <a:tcPr anchor="ctr" horzOverflow="overflow"/>
                </a:tc>
                <a:tc>
                  <a:txBody>
                    <a:bodyPr/>
                    <a:lstStyle/>
                    <a:p>
                      <a:endParaRPr lang="it-IT"/>
                    </a:p>
                  </a:txBody>
                  <a:tcPr anchor="ctr" horzOverflow="overflow"/>
                </a:tc>
                <a:tc rowSpan="3">
                  <a:txBody>
                    <a:bodyPr/>
                    <a:lstStyle/>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Riconosce e denomina i colori fondamentali </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j-lt"/>
                          <a:ea typeface="+mn-ea"/>
                          <a:cs typeface="+mn-cs"/>
                        </a:rPr>
                        <a:t>Utilizza e gestisce vari materiali o oggetti in modo autonomo </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Si esprime attraverso il disegno, la pittura e altre attività manipolative e sa utilizzare diverse tecniche espressive.</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Rappresenta sentimenti ed emozioni . </a:t>
                      </a:r>
                    </a:p>
                    <a:p>
                      <a:pPr marL="0" indent="0">
                        <a:buFont typeface="Wingdings" panose="05000000000000000000" pitchFamily="2" charset="2"/>
                        <a:buNone/>
                      </a:pPr>
                      <a:r>
                        <a:rPr lang="it-IT" sz="1600" b="0" i="0" u="none" strike="noStrike" kern="1200" baseline="0" dirty="0">
                          <a:solidFill>
                            <a:srgbClr val="0070C0"/>
                          </a:solidFill>
                          <a:latin typeface="+mj-lt"/>
                          <a:ea typeface="+mn-ea"/>
                          <a:cs typeface="+mn-cs"/>
                        </a:rPr>
                        <a:t>	</a:t>
                      </a:r>
                    </a:p>
                  </a:txBody>
                  <a:tcPr anchor="ctr" horzOverflow="overflow"/>
                </a:tc>
                <a:tc rowSpan="3">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it-IT" sz="1100" b="0" i="0" u="none" strike="noStrike" kern="1200" baseline="0" dirty="0">
                          <a:solidFill>
                            <a:srgbClr val="0070C0"/>
                          </a:solidFill>
                          <a:latin typeface="+mn-lt"/>
                          <a:ea typeface="+mn-ea"/>
                          <a:cs typeface="+mn-cs"/>
                        </a:rPr>
                        <a:t>Esprimersi attraverso il disegno, la pittura e altre attività manipolative e sa utilizzare diverse tecniche espressive.</a:t>
                      </a:r>
                    </a:p>
                    <a:p>
                      <a:pPr marL="0" indent="0">
                        <a:buFont typeface="Wingdings" panose="05000000000000000000" pitchFamily="2" charset="2"/>
                        <a:buNone/>
                      </a:pPr>
                      <a:endParaRPr lang="it-IT" sz="1600" b="0" i="0" u="none" strike="noStrike" kern="1200" baseline="0" dirty="0">
                        <a:solidFill>
                          <a:srgbClr val="0070C0"/>
                        </a:solidFill>
                        <a:latin typeface="+mj-lt"/>
                        <a:ea typeface="+mn-ea"/>
                        <a:cs typeface="+mn-cs"/>
                      </a:endParaRPr>
                    </a:p>
                  </a:txBody>
                  <a:tcPr anchor="ctr" horzOverflow="overflow"/>
                </a:tc>
                <a:extLst>
                  <a:ext uri="{0D108BD9-81ED-4DB2-BD59-A6C34878D82A}">
                    <a16:rowId xmlns:a16="http://schemas.microsoft.com/office/drawing/2014/main" val="10002"/>
                  </a:ext>
                </a:extLst>
              </a:tr>
              <a:tr h="1167782">
                <a:tc>
                  <a:txBody>
                    <a:bodyPr/>
                    <a:lstStyle/>
                    <a:p>
                      <a:pPr algn="ct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OSSERVARE E LEGGERE LE IMMAGINI</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indent="0" algn="just" defTabSz="914400" rtl="0" eaLnBrk="1" fontAlgn="auto" latinLnBrk="0" hangingPunct="1">
                        <a:lnSpc>
                          <a:spcPct val="100000"/>
                        </a:lnSpc>
                        <a:spcBef>
                          <a:spcPts val="0"/>
                        </a:spcBef>
                        <a:spcAft>
                          <a:spcPts val="0"/>
                        </a:spcAft>
                        <a:buClrTx/>
                        <a:buSzTx/>
                        <a:buFont typeface="Wingdings" pitchFamily="2" charset="2"/>
                        <a:buChar char="Ø"/>
                        <a:tabLst/>
                        <a:defRPr/>
                      </a:pPr>
                      <a:endParaRPr lang="it-IT" sz="1000" kern="1200" baseline="0" dirty="0">
                        <a:solidFill>
                          <a:schemeClr val="tx2">
                            <a:lumMod val="60000"/>
                            <a:lumOff val="40000"/>
                          </a:schemeClr>
                        </a:solidFill>
                        <a:latin typeface="Comic Sans MS" pitchFamily="66" charset="0"/>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Osservare e verbalizzare semplici immagini.</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solidFill>
                      <a:schemeClr val="bg1"/>
                    </a:solidFill>
                  </a:tcPr>
                </a:tc>
                <a:tc>
                  <a:txBody>
                    <a:bodyPr/>
                    <a:lstStyle/>
                    <a:p>
                      <a:endParaRPr lang="it-IT"/>
                    </a:p>
                  </a:txBody>
                  <a:tcPr anchor="ctr" horzOverflow="overflow">
                    <a:solidFill>
                      <a:schemeClr val="bg1"/>
                    </a:solidFill>
                  </a:tcPr>
                </a:tc>
                <a:tc vMerge="1">
                  <a:txBody>
                    <a:bodyPr/>
                    <a:lstStyle/>
                    <a:p>
                      <a:pPr marL="171450" indent="-171450">
                        <a:buFont typeface="Wingdings" panose="05000000000000000000" pitchFamily="2" charset="2"/>
                        <a:buChar char="Ø"/>
                      </a:pPr>
                      <a:endParaRPr lang="it-IT" sz="12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3"/>
                  </a:ext>
                </a:extLst>
              </a:tr>
              <a:tr h="816121">
                <a:tc>
                  <a:txBody>
                    <a:bodyPr/>
                    <a:lstStyle/>
                    <a:p>
                      <a:pPr marL="0" indent="0" algn="ctr">
                        <a:buFont typeface="Wingdings" panose="05000000000000000000" pitchFamily="2" charset="2"/>
                        <a:buNone/>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COMPRENDERE E APPREZZARE LE OPERE D’ARTE</a:t>
                      </a:r>
                    </a:p>
                  </a:txBody>
                  <a:tcPr anchor="ct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Seguire spettacoli per bambini mantenendo l’attenzione per brevi periodi.</a:t>
                      </a:r>
                    </a:p>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a:txBody>
                    <a:bodyPr/>
                    <a:lstStyle/>
                    <a:p>
                      <a:endParaRPr lang="it-IT" dirty="0"/>
                    </a:p>
                  </a:txBody>
                  <a:tcPr anchor="ctr" horzOverflow="overflow"/>
                </a:tc>
                <a:tc vMerge="1">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2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4"/>
                  </a:ext>
                </a:extLst>
              </a:tr>
            </a:tbl>
          </a:graphicData>
        </a:graphic>
      </p:graphicFrame>
      <p:sp>
        <p:nvSpPr>
          <p:cNvPr id="5" name="Segnaposto numero diapositiva 4"/>
          <p:cNvSpPr>
            <a:spLocks noGrp="1"/>
          </p:cNvSpPr>
          <p:nvPr>
            <p:ph type="sldNum" sz="quarter" idx="12"/>
          </p:nvPr>
        </p:nvSpPr>
        <p:spPr>
          <a:xfrm>
            <a:off x="8244408" y="6597352"/>
            <a:ext cx="650810" cy="298326"/>
          </a:xfrm>
        </p:spPr>
        <p:txBody>
          <a:bodyPr/>
          <a:lstStyle/>
          <a:p>
            <a:fld id="{FF435FF0-A5BC-47FA-9B2B-A8C23C837CEF}" type="slidenum">
              <a:rPr lang="it-IT" smtClean="0"/>
              <a:pPr/>
              <a:t>16</a:t>
            </a:fld>
            <a:endParaRPr lang="it-IT" dirty="0"/>
          </a:p>
        </p:txBody>
      </p:sp>
    </p:spTree>
    <p:extLst>
      <p:ext uri="{BB962C8B-B14F-4D97-AF65-F5344CB8AC3E}">
        <p14:creationId xmlns:p14="http://schemas.microsoft.com/office/powerpoint/2010/main" val="3102565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485340" y="188640"/>
            <a:ext cx="6094938" cy="738664"/>
          </a:xfrm>
          <a:prstGeom prst="rect">
            <a:avLst/>
          </a:prstGeom>
          <a:noFill/>
          <a:ln w="9525">
            <a:noFill/>
            <a:miter lim="800000"/>
            <a:headEnd/>
            <a:tailEnd/>
          </a:ln>
          <a:effectLst/>
        </p:spPr>
        <p:txBody>
          <a:bodyPr wrap="none">
            <a:spAutoFit/>
          </a:bodyPr>
          <a:lstStyle/>
          <a:p>
            <a:pPr algn="ctr"/>
            <a:r>
              <a:rPr lang="it-IT" sz="1400" b="1" dirty="0">
                <a:solidFill>
                  <a:schemeClr val="tx2">
                    <a:lumMod val="60000"/>
                    <a:lumOff val="40000"/>
                  </a:schemeClr>
                </a:solidFill>
                <a:latin typeface="Comic Sans MS" panose="030F0702030302020204" pitchFamily="66" charset="0"/>
              </a:rPr>
              <a:t>PROGETTAZIONE ANNUALE PER LO SVILUPPO DI COMPETENZE</a:t>
            </a:r>
          </a:p>
          <a:p>
            <a:pPr algn="ctr"/>
            <a:r>
              <a:rPr lang="it-IT" sz="1400" b="1" dirty="0">
                <a:solidFill>
                  <a:schemeClr val="tx2">
                    <a:lumMod val="60000"/>
                    <a:lumOff val="40000"/>
                  </a:schemeClr>
                </a:solidFill>
                <a:latin typeface="Comic Sans MS" panose="030F0702030302020204" pitchFamily="66" charset="0"/>
              </a:rPr>
              <a:t>IL CORPO E IL MOVIMENTO(EDUCAZIONE FISICA)</a:t>
            </a:r>
          </a:p>
          <a:p>
            <a:pPr algn="ctr"/>
            <a:r>
              <a:rPr lang="it-IT" sz="1400" b="1" dirty="0">
                <a:solidFill>
                  <a:schemeClr val="tx2">
                    <a:lumMod val="60000"/>
                    <a:lumOff val="40000"/>
                  </a:schemeClr>
                </a:solidFill>
                <a:latin typeface="Comic Sans MS" panose="030F0702030302020204" pitchFamily="66" charset="0"/>
              </a:rPr>
              <a:t>3 ANNI </a:t>
            </a:r>
          </a:p>
        </p:txBody>
      </p:sp>
      <p:graphicFrame>
        <p:nvGraphicFramePr>
          <p:cNvPr id="50241" name="Group 65"/>
          <p:cNvGraphicFramePr>
            <a:graphicFrameLocks noGrp="1"/>
          </p:cNvGraphicFramePr>
          <p:nvPr>
            <p:extLst>
              <p:ext uri="{D42A27DB-BD31-4B8C-83A1-F6EECF244321}">
                <p14:modId xmlns:p14="http://schemas.microsoft.com/office/powerpoint/2010/main" val="3260080306"/>
              </p:ext>
            </p:extLst>
          </p:nvPr>
        </p:nvGraphicFramePr>
        <p:xfrm>
          <a:off x="179512" y="1052736"/>
          <a:ext cx="8856984" cy="5688632"/>
        </p:xfrm>
        <a:graphic>
          <a:graphicData uri="http://schemas.openxmlformats.org/drawingml/2006/table">
            <a:tbl>
              <a:tblPr>
                <a:tableStyleId>{BC89EF96-8CEA-46FF-86C4-4CE0E7609802}</a:tableStyleId>
              </a:tblPr>
              <a:tblGrid>
                <a:gridCol w="1148715">
                  <a:extLst>
                    <a:ext uri="{9D8B030D-6E8A-4147-A177-3AD203B41FA5}">
                      <a16:colId xmlns:a16="http://schemas.microsoft.com/office/drawing/2014/main" val="20000"/>
                    </a:ext>
                  </a:extLst>
                </a:gridCol>
                <a:gridCol w="2218403">
                  <a:extLst>
                    <a:ext uri="{9D8B030D-6E8A-4147-A177-3AD203B41FA5}">
                      <a16:colId xmlns:a16="http://schemas.microsoft.com/office/drawing/2014/main" val="20001"/>
                    </a:ext>
                  </a:extLst>
                </a:gridCol>
                <a:gridCol w="1463964">
                  <a:extLst>
                    <a:ext uri="{9D8B030D-6E8A-4147-A177-3AD203B41FA5}">
                      <a16:colId xmlns:a16="http://schemas.microsoft.com/office/drawing/2014/main" val="20002"/>
                    </a:ext>
                  </a:extLst>
                </a:gridCol>
                <a:gridCol w="2342343">
                  <a:extLst>
                    <a:ext uri="{9D8B030D-6E8A-4147-A177-3AD203B41FA5}">
                      <a16:colId xmlns:a16="http://schemas.microsoft.com/office/drawing/2014/main" val="20003"/>
                    </a:ext>
                  </a:extLst>
                </a:gridCol>
                <a:gridCol w="1683559">
                  <a:extLst>
                    <a:ext uri="{9D8B030D-6E8A-4147-A177-3AD203B41FA5}">
                      <a16:colId xmlns:a16="http://schemas.microsoft.com/office/drawing/2014/main" val="295155667"/>
                    </a:ext>
                  </a:extLst>
                </a:gridCol>
              </a:tblGrid>
              <a:tr h="1132629">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05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105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05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105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5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05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105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5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TRE ANNI</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5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anchor="ctr" horzOverflow="overflow"/>
                </a:tc>
                <a:extLst>
                  <a:ext uri="{0D108BD9-81ED-4DB2-BD59-A6C34878D82A}">
                    <a16:rowId xmlns:a16="http://schemas.microsoft.com/office/drawing/2014/main" val="10001"/>
                  </a:ext>
                </a:extLst>
              </a:tr>
              <a:tr h="10513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rPr>
                        <a:t>IL CORPO E LA SUA RELAZIONE CON LO SPAZIO E IL TEMPO</a:t>
                      </a:r>
                    </a:p>
                  </a:txBody>
                  <a:tcPr anchor="ctr" horzOverflow="overflow"/>
                </a:tc>
                <a:tc>
                  <a:txBody>
                    <a:bodyPr/>
                    <a:lstStyle/>
                    <a:p>
                      <a:pPr marL="176213" indent="-176213">
                        <a:buFont typeface="Wingdings" pitchFamily="2" charset="2"/>
                        <a:buChar char="Ø"/>
                      </a:pPr>
                      <a:r>
                        <a:rPr lang="it-IT" sz="1050" b="1" u="none" strike="noStrike" kern="1200" baseline="0" dirty="0">
                          <a:solidFill>
                            <a:schemeClr val="tx2">
                              <a:lumMod val="60000"/>
                              <a:lumOff val="40000"/>
                            </a:schemeClr>
                          </a:solidFill>
                          <a:latin typeface="Comic Sans MS" panose="030F0702030302020204" pitchFamily="66" charset="0"/>
                        </a:rPr>
                        <a:t>Percepire, denominare e rappresentare il proprio corpo.</a:t>
                      </a:r>
                    </a:p>
                    <a:p>
                      <a:pPr marL="176213" indent="-176213">
                        <a:buFont typeface="Wingdings" pitchFamily="2" charset="2"/>
                        <a:buChar char="Ø"/>
                      </a:pPr>
                      <a:r>
                        <a:rPr lang="it-IT" sz="1050" b="1" u="none" strike="noStrike" kern="1200" baseline="0" dirty="0">
                          <a:solidFill>
                            <a:schemeClr val="tx2">
                              <a:lumMod val="60000"/>
                              <a:lumOff val="40000"/>
                            </a:schemeClr>
                          </a:solidFill>
                          <a:latin typeface="Comic Sans MS" panose="030F0702030302020204" pitchFamily="66" charset="0"/>
                        </a:rPr>
                        <a:t>Acquisire competenze di motricità globale.</a:t>
                      </a:r>
                    </a:p>
                  </a:txBody>
                  <a:tcPr anchor="ctr" horzOverflow="overflow"/>
                </a:tc>
                <a:tc>
                  <a:txBody>
                    <a:bodyPr/>
                    <a:lstStyle/>
                    <a:p>
                      <a:endParaRPr lang="it-IT" dirty="0"/>
                    </a:p>
                  </a:txBody>
                  <a:tcPr anchor="ctr" horzOverflow="overflow"/>
                </a:tc>
                <a:tc rowSpan="4">
                  <a:txBody>
                    <a:bodyPr/>
                    <a:lstStyle/>
                    <a:p>
                      <a:pPr marL="171450" indent="-171450" algn="just">
                        <a:buFont typeface="Arial" panose="020B0604020202020204" pitchFamily="34" charset="0"/>
                        <a:buChar char="•"/>
                      </a:pPr>
                      <a:r>
                        <a:rPr lang="it-IT" sz="1000" b="0" i="0" u="none" strike="noStrike" kern="1200" baseline="0" dirty="0">
                          <a:solidFill>
                            <a:srgbClr val="0070C0"/>
                          </a:solidFill>
                          <a:latin typeface="+mj-lt"/>
                          <a:ea typeface="+mn-ea"/>
                          <a:cs typeface="+mn-cs"/>
                        </a:rPr>
                        <a:t>Utilizza consapevolmente il proprio corpo evidenziando padronanza degli schemi motori e posturali sperimentati per giocare , per orientarsi nello spazio vissuto , per comunicare agli altri anche le proprie emozioni. </a:t>
                      </a:r>
                    </a:p>
                    <a:p>
                      <a:pPr marL="171450" indent="-171450" algn="just">
                        <a:buFont typeface="Arial" panose="020B0604020202020204" pitchFamily="34" charset="0"/>
                        <a:buChar char="•"/>
                      </a:pPr>
                      <a:r>
                        <a:rPr lang="it-IT" sz="1000" b="0" i="0" u="none" strike="noStrike" kern="1200" baseline="0" dirty="0">
                          <a:solidFill>
                            <a:srgbClr val="0070C0"/>
                          </a:solidFill>
                          <a:latin typeface="+mj-lt"/>
                          <a:ea typeface="+mn-ea"/>
                          <a:cs typeface="+mn-cs"/>
                        </a:rPr>
                        <a:t>Utilizza il corpo per produrre semplici strutture ritmiche e per seguire ritmi </a:t>
                      </a:r>
                    </a:p>
                    <a:p>
                      <a:pPr marL="171450" indent="-171450" algn="just">
                        <a:buFont typeface="Arial" panose="020B0604020202020204" pitchFamily="34" charset="0"/>
                        <a:buChar char="•"/>
                      </a:pPr>
                      <a:r>
                        <a:rPr lang="it-IT" sz="1000" b="0" i="0" u="none" strike="noStrike" kern="1200" baseline="0" dirty="0">
                          <a:solidFill>
                            <a:srgbClr val="0070C0"/>
                          </a:solidFill>
                          <a:effectLst/>
                          <a:latin typeface="+mj-lt"/>
                          <a:ea typeface="+mn-ea"/>
                          <a:cs typeface="+mn-cs"/>
                        </a:rPr>
                        <a:t>Coordina i propri movimenti muovendosi con sicurezza.</a:t>
                      </a:r>
                    </a:p>
                    <a:p>
                      <a:pPr marL="171450" indent="-171450" algn="just">
                        <a:buFont typeface="Arial" panose="020B0604020202020204" pitchFamily="34" charset="0"/>
                        <a:buChar char="•"/>
                      </a:pPr>
                      <a:r>
                        <a:rPr lang="it-IT" sz="1000" kern="1200" dirty="0">
                          <a:solidFill>
                            <a:srgbClr val="0070C0"/>
                          </a:solidFill>
                          <a:effectLst/>
                          <a:latin typeface="+mj-lt"/>
                          <a:ea typeface="+mn-ea"/>
                          <a:cs typeface="+mn-cs"/>
                        </a:rPr>
                        <a:t>Utilizza gesti e movimenti in associazione a brani musicali o composizioni spontanee</a:t>
                      </a:r>
                    </a:p>
                    <a:p>
                      <a:pPr marL="171450" indent="-171450" algn="just">
                        <a:buFont typeface="Arial" panose="020B0604020202020204" pitchFamily="34" charset="0"/>
                        <a:buChar char="•"/>
                      </a:pPr>
                      <a:r>
                        <a:rPr lang="it-IT" sz="1000" b="0" i="0" u="none" strike="noStrike" kern="1200" baseline="0" dirty="0">
                          <a:solidFill>
                            <a:srgbClr val="0070C0"/>
                          </a:solidFill>
                          <a:effectLst/>
                          <a:latin typeface="+mj-lt"/>
                          <a:ea typeface="+mn-ea"/>
                          <a:cs typeface="+mn-cs"/>
                        </a:rPr>
                        <a:t>Impara ad accettare la frustrazione, le regole e le norme nel percorso di crescita</a:t>
                      </a:r>
                    </a:p>
                    <a:p>
                      <a:pPr marL="171450" indent="-171450" algn="just">
                        <a:buFont typeface="Arial" panose="020B0604020202020204" pitchFamily="34" charset="0"/>
                        <a:buChar char="•"/>
                      </a:pPr>
                      <a:r>
                        <a:rPr lang="it-IT" sz="1000" b="0" i="0" u="none" strike="noStrike" kern="1200" baseline="0" dirty="0">
                          <a:solidFill>
                            <a:srgbClr val="0070C0"/>
                          </a:solidFill>
                          <a:effectLst/>
                          <a:latin typeface="+mj-lt"/>
                          <a:ea typeface="+mn-ea"/>
                          <a:cs typeface="+mn-cs"/>
                        </a:rPr>
                        <a:t>Ha sviluppato la capacità di equilibrio.</a:t>
                      </a:r>
                      <a:endParaRPr lang="it-IT" sz="1000" b="0" i="0" u="none" strike="noStrike" kern="1200" baseline="0" dirty="0">
                        <a:solidFill>
                          <a:srgbClr val="0070C0"/>
                        </a:solidFill>
                        <a:latin typeface="+mj-lt"/>
                        <a:ea typeface="+mn-ea"/>
                        <a:cs typeface="+mn-cs"/>
                      </a:endParaRPr>
                    </a:p>
                    <a:p>
                      <a:pPr marL="171450" indent="-171450" algn="just">
                        <a:buFont typeface="Arial" panose="020B0604020202020204" pitchFamily="34" charset="0"/>
                        <a:buChar char="•"/>
                      </a:pPr>
                      <a:r>
                        <a:rPr lang="it-IT" sz="1000" b="0" i="0" u="none" strike="noStrike" kern="1200" baseline="0" dirty="0">
                          <a:solidFill>
                            <a:srgbClr val="0070C0"/>
                          </a:solidFill>
                          <a:latin typeface="+mj-lt"/>
                          <a:ea typeface="+mn-ea"/>
                          <a:cs typeface="+mn-cs"/>
                        </a:rPr>
                        <a:t>E’ disponibile a interagire nel gioco di gruppo rispettando le regole e collaborando con i compagni per realizzare l’obiettivo comune. </a:t>
                      </a:r>
                    </a:p>
                    <a:p>
                      <a:pPr marL="171450" indent="-171450" algn="just">
                        <a:buFont typeface="Arial" panose="020B0604020202020204" pitchFamily="34" charset="0"/>
                        <a:buChar char="•"/>
                      </a:pPr>
                      <a:r>
                        <a:rPr lang="it-IT" sz="1000" b="0" i="0" u="none" strike="noStrike" kern="1200" baseline="0" dirty="0">
                          <a:solidFill>
                            <a:srgbClr val="0070C0"/>
                          </a:solidFill>
                          <a:latin typeface="+mj-lt"/>
                          <a:ea typeface="+mn-ea"/>
                          <a:cs typeface="+mn-cs"/>
                        </a:rPr>
                        <a:t>Si rende conto della disfunzionalità di alcuni comportamenti in relazione alla sicurezza e cerca di adeguarli al contesto.</a:t>
                      </a:r>
                    </a:p>
                    <a:p>
                      <a:pPr marL="171450" indent="-171450" algn="just">
                        <a:buFont typeface="Arial" panose="020B0604020202020204" pitchFamily="34" charset="0"/>
                        <a:buChar char="•"/>
                      </a:pPr>
                      <a:r>
                        <a:rPr lang="it-IT" sz="1000" b="0" i="0" u="none" strike="noStrike" kern="1200" baseline="0" dirty="0">
                          <a:solidFill>
                            <a:srgbClr val="0070C0"/>
                          </a:solidFill>
                          <a:latin typeface="+mj-lt"/>
                          <a:ea typeface="+mn-ea"/>
                          <a:cs typeface="+mn-cs"/>
                        </a:rPr>
                        <a:t>Riconosce ,esprime e canalizza le emozioni attraverso giochi motori.</a:t>
                      </a:r>
                    </a:p>
                  </a:txBody>
                  <a:tcPr anchor="ctr" horzOverflow="overflow"/>
                </a:tc>
                <a:tc rowSpan="4">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00" b="0" i="0" u="none" strike="noStrike" kern="1200" baseline="0" dirty="0">
                          <a:solidFill>
                            <a:srgbClr val="0070C0"/>
                          </a:solidFill>
                          <a:latin typeface="+mn-lt"/>
                          <a:ea typeface="+mn-ea"/>
                          <a:cs typeface="+mn-cs"/>
                        </a:rPr>
                        <a:t>Utilizza il corpo per produrre semplici strutture ritmiche e per seguire ritmi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00" b="0" i="0" u="none" strike="noStrike" kern="1200" baseline="0" dirty="0" err="1">
                          <a:solidFill>
                            <a:srgbClr val="0070C0"/>
                          </a:solidFill>
                          <a:latin typeface="+mn-lt"/>
                          <a:ea typeface="+mn-ea"/>
                          <a:cs typeface="+mn-cs"/>
                        </a:rPr>
                        <a:t>Utilizz</a:t>
                      </a:r>
                      <a:r>
                        <a:rPr lang="it-IT" sz="1000" b="0" i="0" u="none" strike="noStrike" kern="1200" baseline="0" dirty="0">
                          <a:solidFill>
                            <a:srgbClr val="0070C0"/>
                          </a:solidFill>
                          <a:latin typeface="+mn-lt"/>
                          <a:ea typeface="+mn-ea"/>
                          <a:cs typeface="+mn-cs"/>
                        </a:rPr>
                        <a:t> </a:t>
                      </a:r>
                      <a:r>
                        <a:rPr lang="it-IT" sz="1000" b="0" i="0" u="none" strike="noStrike" kern="1200" baseline="0" dirty="0" err="1">
                          <a:solidFill>
                            <a:srgbClr val="0070C0"/>
                          </a:solidFill>
                          <a:latin typeface="+mn-lt"/>
                          <a:ea typeface="+mn-ea"/>
                          <a:cs typeface="+mn-cs"/>
                        </a:rPr>
                        <a:t>aconsapevolmente</a:t>
                      </a:r>
                      <a:r>
                        <a:rPr lang="it-IT" sz="1000" b="0" i="0" u="none" strike="noStrike" kern="1200" baseline="0" dirty="0">
                          <a:solidFill>
                            <a:srgbClr val="0070C0"/>
                          </a:solidFill>
                          <a:latin typeface="+mn-lt"/>
                          <a:ea typeface="+mn-ea"/>
                          <a:cs typeface="+mn-cs"/>
                        </a:rPr>
                        <a:t> il proprio corpo  evidenziando padronanza degli schemi motori e posturali sperimentati per giocare , per orientarsi nello spazio vissuto , per comunicare agli altri </a:t>
                      </a:r>
                    </a:p>
                    <a:p>
                      <a:pPr marL="0" indent="0" algn="just">
                        <a:buFont typeface="Arial" panose="020B0604020202020204" pitchFamily="34" charset="0"/>
                        <a:buNone/>
                      </a:pPr>
                      <a:endParaRPr lang="it-IT" sz="1000" b="0" i="0" u="none" strike="noStrike" kern="1200" baseline="0" dirty="0">
                        <a:solidFill>
                          <a:srgbClr val="0070C0"/>
                        </a:solidFill>
                        <a:latin typeface="+mj-lt"/>
                        <a:ea typeface="+mn-ea"/>
                        <a:cs typeface="+mn-cs"/>
                      </a:endParaRPr>
                    </a:p>
                  </a:txBody>
                  <a:tcPr anchor="ctr" horzOverflow="overflow"/>
                </a:tc>
                <a:extLst>
                  <a:ext uri="{0D108BD9-81ED-4DB2-BD59-A6C34878D82A}">
                    <a16:rowId xmlns:a16="http://schemas.microsoft.com/office/drawing/2014/main" val="10002"/>
                  </a:ext>
                </a:extLst>
              </a:tr>
              <a:tr h="136998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rPr>
                        <a:t>IL LINGUAGGIO DEL CORPO COME MODALITÀ COMINICATIVO-ESPRESSIVA</a:t>
                      </a:r>
                    </a:p>
                  </a:txBody>
                  <a:tcPr anchor="ctr" horzOverflow="overflow"/>
                </a:tc>
                <a:tc>
                  <a:txBody>
                    <a:bodyPr/>
                    <a:lstStyle/>
                    <a:p>
                      <a:pPr marL="176213" indent="-176213">
                        <a:buFont typeface="Wingdings" pitchFamily="2" charset="2"/>
                        <a:buChar char="Ø"/>
                      </a:pPr>
                      <a:r>
                        <a:rPr lang="it-IT" sz="1050" b="1" u="none" strike="noStrike" kern="1200" baseline="0" dirty="0">
                          <a:solidFill>
                            <a:schemeClr val="tx2">
                              <a:lumMod val="60000"/>
                              <a:lumOff val="40000"/>
                            </a:schemeClr>
                          </a:solidFill>
                          <a:latin typeface="Comic Sans MS" panose="030F0702030302020204" pitchFamily="66" charset="0"/>
                        </a:rPr>
                        <a:t>Esprimere attraverso il corpo variazioni di ritmo e melodie musicali.</a:t>
                      </a:r>
                    </a:p>
                  </a:txBody>
                  <a:tcPr anchor="ctr" horzOverflow="overflow"/>
                </a:tc>
                <a:tc>
                  <a:txBody>
                    <a:bodyPr/>
                    <a:lstStyle/>
                    <a:p>
                      <a:endParaRPr lang="it-IT"/>
                    </a:p>
                  </a:txBody>
                  <a:tcPr anchor="ctr" horzOverflow="overflow"/>
                </a:tc>
                <a:tc vMerge="1">
                  <a:txBody>
                    <a:bodyPr/>
                    <a:lstStyle/>
                    <a:p>
                      <a:pPr marL="179388" indent="-179388">
                        <a:buFont typeface="Wingdings" pitchFamily="2" charset="2"/>
                        <a:buChar char="Ø"/>
                      </a:pPr>
                      <a:endParaRPr lang="it-IT" sz="105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3"/>
                  </a:ext>
                </a:extLst>
              </a:tr>
              <a:tr h="86524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rPr>
                        <a:t>IL GIOCO, LO SPORT, LE REGOLE E IL FAIR PLAY</a:t>
                      </a:r>
                    </a:p>
                  </a:txBody>
                  <a:tcPr anchor="ctr" horzOverflow="overflow"/>
                </a:tc>
                <a:tc>
                  <a:txBody>
                    <a:bodyPr/>
                    <a:lstStyle/>
                    <a:p>
                      <a:pPr marL="171450" indent="-171450" algn="just">
                        <a:buFont typeface="Wingdings" panose="05000000000000000000" pitchFamily="2" charset="2"/>
                        <a:buChar char="Ø"/>
                      </a:pPr>
                      <a:r>
                        <a:rPr lang="it-IT" sz="1050" b="1" i="0" u="none" strike="noStrike" kern="1200" baseline="0" dirty="0">
                          <a:solidFill>
                            <a:schemeClr val="tx2">
                              <a:lumMod val="60000"/>
                              <a:lumOff val="40000"/>
                            </a:schemeClr>
                          </a:solidFill>
                          <a:latin typeface="Comic Sans MS" panose="030F0702030302020204" pitchFamily="66" charset="0"/>
                          <a:ea typeface="+mn-ea"/>
                          <a:cs typeface="+mn-cs"/>
                        </a:rPr>
                        <a:t>Muoversi da soli o in gruppo, in modo spontaneo e/o guidato nelle diverse occasioni di gioco.</a:t>
                      </a:r>
                      <a:endParaRPr lang="it-IT" sz="105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a:txBody>
                    <a:bodyPr/>
                    <a:lstStyle/>
                    <a:p>
                      <a:endParaRPr lang="it-IT"/>
                    </a:p>
                  </a:txBody>
                  <a:tcPr anchor="ctr" horzOverflow="overflow"/>
                </a:tc>
                <a:tc vMerge="1">
                  <a:txBody>
                    <a:bodyPr/>
                    <a:lstStyle/>
                    <a:p>
                      <a:pPr marL="285750" marR="0" indent="-195263"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5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4"/>
                  </a:ext>
                </a:extLst>
              </a:tr>
              <a:tr h="126939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rPr>
                        <a:t>SICUREZZA E PREVENZIONE, SALUTE E BENESSERE</a:t>
                      </a:r>
                    </a:p>
                  </a:txBody>
                  <a:tcPr anchor="ctr" horzOverflow="overflow"/>
                </a:tc>
                <a:tc>
                  <a:txBody>
                    <a:bodyPr/>
                    <a:lstStyle/>
                    <a:p>
                      <a:pPr marL="171450" indent="-171450">
                        <a:buFont typeface="Wingdings" panose="05000000000000000000" pitchFamily="2" charset="2"/>
                        <a:buChar char="Ø"/>
                      </a:pPr>
                      <a:r>
                        <a:rPr lang="it-IT" sz="1050" b="1" i="0" u="none" strike="noStrike" kern="1200" baseline="0" dirty="0">
                          <a:solidFill>
                            <a:schemeClr val="tx2">
                              <a:lumMod val="60000"/>
                              <a:lumOff val="40000"/>
                            </a:schemeClr>
                          </a:solidFill>
                          <a:latin typeface="Comic Sans MS" panose="030F0702030302020204" pitchFamily="66" charset="0"/>
                          <a:ea typeface="+mn-ea"/>
                          <a:cs typeface="+mn-cs"/>
                        </a:rPr>
                        <a:t>Conoscere semplici operazioni di pulizia e di alimentazione.</a:t>
                      </a:r>
                    </a:p>
                  </a:txBody>
                  <a:tcPr anchor="ctr" horzOverflow="overflow"/>
                </a:tc>
                <a:tc>
                  <a:txBody>
                    <a:bodyPr/>
                    <a:lstStyle/>
                    <a:p>
                      <a:endParaRPr lang="it-IT" dirty="0"/>
                    </a:p>
                  </a:txBody>
                  <a:tcPr anchor="ctr" horzOverflow="overflow"/>
                </a:tc>
                <a:tc vMerge="1">
                  <a:txBody>
                    <a:bodyPr/>
                    <a:lstStyle/>
                    <a:p>
                      <a:pPr marL="285750" marR="0" lvl="0" indent="-195263"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endParaRPr lang="it-IT" sz="1050" u="none" strike="noStrike" kern="1200" baseline="0" dirty="0">
                        <a:solidFill>
                          <a:schemeClr val="tx2">
                            <a:lumMod val="60000"/>
                            <a:lumOff val="40000"/>
                          </a:schemeClr>
                        </a:solidFill>
                        <a:latin typeface="Comic Sans MS" panose="030F0702030302020204" pitchFamily="66" charset="0"/>
                      </a:endParaRPr>
                    </a:p>
                  </a:txBody>
                  <a:tcPr anchor="ctr" horzOverflow="overflow"/>
                </a:tc>
                <a:tc vMerge="1">
                  <a:txBody>
                    <a:bodyPr/>
                    <a:lstStyle/>
                    <a:p>
                      <a:endParaRPr lang="it-IT"/>
                    </a:p>
                  </a:txBody>
                  <a:tcPr/>
                </a:tc>
                <a:extLst>
                  <a:ext uri="{0D108BD9-81ED-4DB2-BD59-A6C34878D82A}">
                    <a16:rowId xmlns:a16="http://schemas.microsoft.com/office/drawing/2014/main" val="10005"/>
                  </a:ext>
                </a:extLst>
              </a:tr>
            </a:tbl>
          </a:graphicData>
        </a:graphic>
      </p:graphicFrame>
      <p:sp>
        <p:nvSpPr>
          <p:cNvPr id="5" name="Segnaposto numero diapositiva 4"/>
          <p:cNvSpPr>
            <a:spLocks noGrp="1"/>
          </p:cNvSpPr>
          <p:nvPr>
            <p:ph type="sldNum" sz="quarter" idx="12"/>
          </p:nvPr>
        </p:nvSpPr>
        <p:spPr>
          <a:xfrm>
            <a:off x="6732240" y="6592267"/>
            <a:ext cx="2133600" cy="365125"/>
          </a:xfrm>
        </p:spPr>
        <p:txBody>
          <a:bodyPr/>
          <a:lstStyle/>
          <a:p>
            <a:fld id="{FF435FF0-A5BC-47FA-9B2B-A8C23C837CEF}" type="slidenum">
              <a:rPr lang="it-IT" smtClean="0"/>
              <a:pPr/>
              <a:t>17</a:t>
            </a:fld>
            <a:endParaRPr lang="it-IT" dirty="0"/>
          </a:p>
        </p:txBody>
      </p:sp>
    </p:spTree>
    <p:extLst>
      <p:ext uri="{BB962C8B-B14F-4D97-AF65-F5344CB8AC3E}">
        <p14:creationId xmlns:p14="http://schemas.microsoft.com/office/powerpoint/2010/main" val="3315910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845613" y="29497"/>
            <a:ext cx="6094938" cy="738664"/>
          </a:xfrm>
          <a:prstGeom prst="rect">
            <a:avLst/>
          </a:prstGeom>
          <a:noFill/>
          <a:ln w="9525">
            <a:noFill/>
            <a:miter lim="800000"/>
            <a:headEnd/>
            <a:tailEnd/>
          </a:ln>
          <a:effectLst/>
        </p:spPr>
        <p:txBody>
          <a:bodyPr wrap="none">
            <a:spAutoFit/>
          </a:bodyPr>
          <a:lstStyle/>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rPr>
              <a:t>PROGETTAZIONE ANNUALE PER LO SVILUPPO DI COMPETENZE</a:t>
            </a:r>
          </a:p>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rPr>
              <a:t>RELIGIONE</a:t>
            </a:r>
          </a:p>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rPr>
              <a:t>3 ANNI </a:t>
            </a:r>
          </a:p>
        </p:txBody>
      </p:sp>
      <p:graphicFrame>
        <p:nvGraphicFramePr>
          <p:cNvPr id="128038" name="Group 38"/>
          <p:cNvGraphicFramePr>
            <a:graphicFrameLocks noGrp="1"/>
          </p:cNvGraphicFramePr>
          <p:nvPr>
            <p:extLst>
              <p:ext uri="{D42A27DB-BD31-4B8C-83A1-F6EECF244321}">
                <p14:modId xmlns:p14="http://schemas.microsoft.com/office/powerpoint/2010/main" val="1944673288"/>
              </p:ext>
            </p:extLst>
          </p:nvPr>
        </p:nvGraphicFramePr>
        <p:xfrm>
          <a:off x="-27156" y="398829"/>
          <a:ext cx="8784977" cy="5084324"/>
        </p:xfrm>
        <a:graphic>
          <a:graphicData uri="http://schemas.openxmlformats.org/drawingml/2006/table">
            <a:tbl>
              <a:tblPr/>
              <a:tblGrid>
                <a:gridCol w="1020191">
                  <a:extLst>
                    <a:ext uri="{9D8B030D-6E8A-4147-A177-3AD203B41FA5}">
                      <a16:colId xmlns:a16="http://schemas.microsoft.com/office/drawing/2014/main" val="20000"/>
                    </a:ext>
                  </a:extLst>
                </a:gridCol>
                <a:gridCol w="2097059">
                  <a:extLst>
                    <a:ext uri="{9D8B030D-6E8A-4147-A177-3AD203B41FA5}">
                      <a16:colId xmlns:a16="http://schemas.microsoft.com/office/drawing/2014/main" val="20001"/>
                    </a:ext>
                  </a:extLst>
                </a:gridCol>
                <a:gridCol w="1927027">
                  <a:extLst>
                    <a:ext uri="{9D8B030D-6E8A-4147-A177-3AD203B41FA5}">
                      <a16:colId xmlns:a16="http://schemas.microsoft.com/office/drawing/2014/main" val="20002"/>
                    </a:ext>
                  </a:extLst>
                </a:gridCol>
                <a:gridCol w="2012506">
                  <a:extLst>
                    <a:ext uri="{9D8B030D-6E8A-4147-A177-3AD203B41FA5}">
                      <a16:colId xmlns:a16="http://schemas.microsoft.com/office/drawing/2014/main" val="20003"/>
                    </a:ext>
                  </a:extLst>
                </a:gridCol>
                <a:gridCol w="1728194">
                  <a:extLst>
                    <a:ext uri="{9D8B030D-6E8A-4147-A177-3AD203B41FA5}">
                      <a16:colId xmlns:a16="http://schemas.microsoft.com/office/drawing/2014/main" val="1298517730"/>
                    </a:ext>
                  </a:extLst>
                </a:gridCol>
              </a:tblGrid>
              <a:tr h="1111434">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NUCLEI FONDANTI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OBIETTIVI  DI APPRENDIMENTO</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PER ALUNNI CON BISOGNI EDUCATIVI SPECIALI</a:t>
                      </a:r>
                      <a:endParaRPr kumimoji="0" lang="it-IT" sz="1200" b="1" i="1" u="none" strike="noStrike" cap="none" normalizeH="0" baseline="0" dirty="0">
                        <a:ln>
                          <a:noFill/>
                        </a:ln>
                        <a:solidFill>
                          <a:schemeClr val="tx2">
                            <a:lumMod val="60000"/>
                            <a:lumOff val="40000"/>
                          </a:schemeClr>
                        </a:solidFill>
                        <a:effectLst/>
                        <a:latin typeface="Comic Sans MS" pitchFamily="66" charset="0"/>
                        <a:cs typeface="Arial" charset="0"/>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TRE ANNI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521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DIO E L’UOMO</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80975" marR="0" lvl="0" indent="-1714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tab pos="3995738" algn="l"/>
                        </a:tabLst>
                      </a:pPr>
                      <a:r>
                        <a:rPr kumimoji="0" lang="it-IT" sz="1200" b="0" i="0" u="none" strike="noStrike" cap="none" normalizeH="0" baseline="0" dirty="0">
                          <a:ln>
                            <a:noFill/>
                          </a:ln>
                          <a:solidFill>
                            <a:schemeClr val="tx2">
                              <a:lumMod val="60000"/>
                              <a:lumOff val="40000"/>
                            </a:schemeClr>
                          </a:solidFill>
                          <a:effectLst/>
                          <a:latin typeface="Comic Sans MS" pitchFamily="66" charset="0"/>
                          <a:cs typeface="Arial" charset="0"/>
                        </a:rPr>
                        <a:t>Riconoscere Dio quale creatore del mondo e di tutti gli esseri viventi.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rowSpan="4">
                  <a:txBody>
                    <a:bodyPr/>
                    <a:lstStyle/>
                    <a:p>
                      <a:pPr marL="171450" indent="-171450">
                        <a:buFont typeface="Arial" panose="020B0604020202020204" pitchFamily="34" charset="0"/>
                        <a:buChar char="•"/>
                      </a:pPr>
                      <a:r>
                        <a:rPr lang="it-IT" sz="1200" b="0" i="0" u="none" strike="noStrike" kern="1200" baseline="0" dirty="0">
                          <a:solidFill>
                            <a:schemeClr val="tx2">
                              <a:lumMod val="60000"/>
                              <a:lumOff val="40000"/>
                            </a:schemeClr>
                          </a:solidFill>
                          <a:latin typeface="Comic Sans MS" panose="030F0702030302020204" pitchFamily="66" charset="0"/>
                          <a:ea typeface="+mn-ea"/>
                          <a:cs typeface="+mn-cs"/>
                        </a:rPr>
                        <a:t>Riflette su Dio Creatore e Padre e sugli episodi fondamentali della vita di Gesù. </a:t>
                      </a:r>
                    </a:p>
                    <a:p>
                      <a:pPr marL="171450" indent="-171450">
                        <a:buFont typeface="Arial" panose="020B0604020202020204" pitchFamily="34" charset="0"/>
                        <a:buChar char="•"/>
                      </a:pPr>
                      <a:r>
                        <a:rPr lang="it-IT" sz="1200" b="0" i="0" u="none" strike="noStrike" kern="1200" baseline="0" dirty="0">
                          <a:solidFill>
                            <a:schemeClr val="tx2">
                              <a:lumMod val="60000"/>
                              <a:lumOff val="40000"/>
                            </a:schemeClr>
                          </a:solidFill>
                          <a:latin typeface="Comic Sans MS" panose="030F0702030302020204" pitchFamily="66" charset="0"/>
                          <a:ea typeface="+mn-ea"/>
                          <a:cs typeface="+mn-cs"/>
                        </a:rPr>
                        <a:t> Riconosce gli episodi principali del Natale e della Pasqua. </a:t>
                      </a:r>
                    </a:p>
                    <a:p>
                      <a:pPr marL="171450" indent="-171450">
                        <a:buFont typeface="Arial" panose="020B0604020202020204" pitchFamily="34" charset="0"/>
                        <a:buChar char="•"/>
                      </a:pPr>
                      <a:r>
                        <a:rPr lang="it-IT" sz="1200" b="0" i="0" u="none" strike="noStrike" kern="1200" baseline="0" dirty="0">
                          <a:solidFill>
                            <a:schemeClr val="tx2">
                              <a:lumMod val="60000"/>
                              <a:lumOff val="40000"/>
                            </a:schemeClr>
                          </a:solidFill>
                          <a:latin typeface="Comic Sans MS" panose="030F0702030302020204" pitchFamily="66" charset="0"/>
                          <a:ea typeface="+mn-ea"/>
                          <a:cs typeface="+mn-cs"/>
                        </a:rPr>
                        <a:t> Riconosce che la Bibbia è il libro sacro per cristiani </a:t>
                      </a:r>
                    </a:p>
                    <a:p>
                      <a:pPr marL="171450" indent="-171450">
                        <a:buFont typeface="Arial" panose="020B0604020202020204" pitchFamily="34" charset="0"/>
                        <a:buChar char="•"/>
                      </a:pPr>
                      <a:r>
                        <a:rPr lang="it-IT" sz="1200" b="0" i="0" u="none" strike="noStrike" kern="1200" baseline="0" dirty="0">
                          <a:solidFill>
                            <a:schemeClr val="tx2">
                              <a:lumMod val="60000"/>
                              <a:lumOff val="40000"/>
                            </a:schemeClr>
                          </a:solidFill>
                          <a:latin typeface="Comic Sans MS" panose="030F0702030302020204" pitchFamily="66" charset="0"/>
                          <a:ea typeface="+mn-ea"/>
                          <a:cs typeface="+mn-cs"/>
                        </a:rPr>
                        <a:t> Si confronta con l’esperienza religiosa </a:t>
                      </a:r>
                    </a:p>
                    <a:p>
                      <a:r>
                        <a:rPr lang="it-IT" sz="1200" b="0" i="0" u="none" strike="noStrike" kern="1200" baseline="0" dirty="0">
                          <a:solidFill>
                            <a:schemeClr val="dk1"/>
                          </a:solidFill>
                          <a:latin typeface="+mn-lt"/>
                          <a:ea typeface="+mn-ea"/>
                          <a:cs typeface="+mn-cs"/>
                        </a:rPr>
                        <a:t>	</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rowSpan="4">
                  <a:txBody>
                    <a:bodyPr/>
                    <a:lstStyle/>
                    <a:p>
                      <a:pPr marL="0" indent="0">
                        <a:buFont typeface="Wingdings" panose="05000000000000000000" pitchFamily="2" charset="2"/>
                        <a:buNone/>
                      </a:pPr>
                      <a:r>
                        <a:rPr lang="it-IT" sz="1200" b="0" i="0" u="none" strike="noStrike" kern="1200" baseline="0" dirty="0">
                          <a:solidFill>
                            <a:srgbClr val="0070C0"/>
                          </a:solidFill>
                          <a:latin typeface="Comic Sans MS" panose="030F0702030302020204" pitchFamily="66" charset="0"/>
                          <a:ea typeface="+mn-ea"/>
                          <a:cs typeface="+mn-cs"/>
                        </a:rPr>
                        <a:t>Percepire l’esistenza di Dio Padre e il suo ambiente naturale come suo dono. Ascoltare i racconti sulla vita  e l’insegnamento di Gesù.</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9865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LA BIBBIA E ALTRE FONTI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3038" marR="0" lvl="0" indent="-173038" algn="just" defTabSz="914400" rtl="0" eaLnBrk="0" fontAlgn="base" latinLnBrk="0" hangingPunct="0">
                        <a:lnSpc>
                          <a:spcPct val="100000"/>
                        </a:lnSpc>
                        <a:spcBef>
                          <a:spcPct val="20000"/>
                        </a:spcBef>
                        <a:spcAft>
                          <a:spcPct val="0"/>
                        </a:spcAft>
                        <a:buClrTx/>
                        <a:buSzTx/>
                        <a:buFont typeface="Wingdings" panose="05000000000000000000" pitchFamily="2" charset="2"/>
                        <a:buChar char="Ø"/>
                        <a:tabLst/>
                        <a:defRPr/>
                      </a:pPr>
                      <a:r>
                        <a:rPr kumimoji="0" lang="it-IT" sz="1200" b="0" i="0" u="none" strike="noStrike" cap="none" normalizeH="0" baseline="0" dirty="0">
                          <a:ln>
                            <a:noFill/>
                          </a:ln>
                          <a:solidFill>
                            <a:schemeClr val="tx2">
                              <a:lumMod val="60000"/>
                              <a:lumOff val="40000"/>
                            </a:schemeClr>
                          </a:solidFill>
                          <a:effectLst/>
                          <a:latin typeface="Comic Sans MS" pitchFamily="66" charset="0"/>
                          <a:cs typeface="Arial" charset="0"/>
                        </a:rPr>
                        <a:t>Condividere il significato delle principali feste cristiane.</a:t>
                      </a:r>
                      <a:endParaRPr kumimoji="0" lang="it-IT" sz="1200" b="0" i="0" u="none" strike="noStrike" cap="none" normalizeH="0" baseline="0" dirty="0">
                        <a:ln>
                          <a:noFill/>
                        </a:ln>
                        <a:solidFill>
                          <a:schemeClr val="tx2">
                            <a:lumMod val="60000"/>
                            <a:lumOff val="40000"/>
                          </a:schemeClr>
                        </a:solidFill>
                        <a:effectLst/>
                        <a:latin typeface="Comic Sans MS" pitchFamily="66" charset="0"/>
                        <a:ea typeface="Calibri" pitchFamily="34" charset="0"/>
                        <a:cs typeface="Times New Roman" pitchFamily="18" charset="0"/>
                      </a:endParaRPr>
                    </a:p>
                    <a:p>
                      <a:pPr marL="173038" marR="0" lvl="0" indent="-173038" algn="just" defTabSz="914400" rtl="0" eaLnBrk="0" fontAlgn="base" latinLnBrk="0" hangingPunct="0">
                        <a:lnSpc>
                          <a:spcPct val="100000"/>
                        </a:lnSpc>
                        <a:spcBef>
                          <a:spcPct val="20000"/>
                        </a:spcBef>
                        <a:spcAft>
                          <a:spcPct val="0"/>
                        </a:spcAft>
                        <a:buClrTx/>
                        <a:buSzTx/>
                        <a:buFont typeface="Wingdings" panose="05000000000000000000" pitchFamily="2" charset="2"/>
                        <a:buChar char="Ø"/>
                        <a:tabLst/>
                      </a:pPr>
                      <a:endParaRPr kumimoji="0" lang="it-IT" sz="1200" b="0" i="0" u="none" strike="noStrike" cap="none" normalizeH="0" baseline="0" dirty="0">
                        <a:ln>
                          <a:noFill/>
                        </a:ln>
                        <a:solidFill>
                          <a:schemeClr val="tx2">
                            <a:lumMod val="60000"/>
                            <a:lumOff val="40000"/>
                          </a:schemeClr>
                        </a:solidFill>
                        <a:effectLst/>
                        <a:latin typeface="Comic Sans MS" pitchFamily="66" charset="0"/>
                        <a:cs typeface="Arial" charset="0"/>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marL="285750" marR="0" lvl="0" indent="-2857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pPr>
                      <a:endParaRPr kumimoji="0" lang="it-IT" sz="1000" b="0" i="0" u="none" strike="noStrike" cap="none" normalizeH="0" baseline="0" dirty="0">
                        <a:ln>
                          <a:noFill/>
                        </a:ln>
                        <a:solidFill>
                          <a:schemeClr val="tx2">
                            <a:lumMod val="60000"/>
                            <a:lumOff val="40000"/>
                          </a:schemeClr>
                        </a:solidFill>
                        <a:effectLst/>
                        <a:latin typeface="Comic Sans MS" pitchFamily="66" charset="0"/>
                        <a:cs typeface="Arial" charset="0"/>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3"/>
                  </a:ext>
                </a:extLst>
              </a:tr>
              <a:tr h="11727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IL LINGUAGGIO RELIGIOSO</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marR="0" lvl="0" indent="-1714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tab pos="3995738" algn="l"/>
                        </a:tabLst>
                      </a:pPr>
                      <a:r>
                        <a:rPr kumimoji="0" lang="it-IT" sz="1200" b="0" i="0" u="none" strike="noStrike" cap="none" normalizeH="0" baseline="0" dirty="0">
                          <a:ln>
                            <a:noFill/>
                          </a:ln>
                          <a:solidFill>
                            <a:schemeClr val="tx2">
                              <a:lumMod val="60000"/>
                              <a:lumOff val="40000"/>
                            </a:schemeClr>
                          </a:solidFill>
                          <a:effectLst/>
                          <a:latin typeface="Comic Sans MS" pitchFamily="66" charset="0"/>
                          <a:cs typeface="Arial" charset="0"/>
                        </a:rPr>
                        <a:t> Ascoltare i principali avvenimenti che hanno articolato la vita di Gesù.</a:t>
                      </a:r>
                      <a:endParaRPr kumimoji="0" lang="it-IT" sz="1200" b="0" i="0" u="none" strike="noStrike" cap="none" normalizeH="0" baseline="0" dirty="0">
                        <a:ln>
                          <a:noFill/>
                        </a:ln>
                        <a:solidFill>
                          <a:schemeClr val="tx2">
                            <a:lumMod val="60000"/>
                            <a:lumOff val="40000"/>
                          </a:schemeClr>
                        </a:solidFill>
                        <a:effectLst/>
                        <a:latin typeface="Comic Sans MS" pitchFamily="66" charset="0"/>
                        <a:ea typeface="Calibri" pitchFamily="34" charset="0"/>
                        <a:cs typeface="Times New Roman" pitchFamily="18" charset="0"/>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marL="171450" marR="0" lvl="0" indent="-1714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pPr>
                      <a:endParaRPr kumimoji="0" lang="it-IT" sz="1000" b="0" i="0" u="none" strike="noStrike" cap="none" normalizeH="0" baseline="0" dirty="0">
                        <a:ln>
                          <a:noFill/>
                        </a:ln>
                        <a:solidFill>
                          <a:schemeClr val="tx2">
                            <a:lumMod val="60000"/>
                            <a:lumOff val="40000"/>
                          </a:schemeClr>
                        </a:solidFill>
                        <a:effectLst/>
                        <a:latin typeface="Comic Sans MS" pitchFamily="66" charset="0"/>
                        <a:cs typeface="Arial" charset="0"/>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4"/>
                  </a:ext>
                </a:extLst>
              </a:tr>
              <a:tr h="905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I VALORI ETICI E RELIGIOSI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marR="0" lvl="0" indent="-1714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tab pos="3995738" algn="l"/>
                        </a:tabLst>
                      </a:pPr>
                      <a:r>
                        <a:rPr kumimoji="0" lang="it-IT" sz="1200" b="0" i="0" u="none" strike="noStrike" cap="none" normalizeH="0" baseline="0" dirty="0">
                          <a:ln>
                            <a:noFill/>
                          </a:ln>
                          <a:solidFill>
                            <a:schemeClr val="tx2">
                              <a:lumMod val="60000"/>
                              <a:lumOff val="40000"/>
                            </a:schemeClr>
                          </a:solidFill>
                          <a:effectLst/>
                          <a:latin typeface="Comic Sans MS" pitchFamily="66" charset="0"/>
                        </a:rPr>
                        <a:t>Avvicinarsi alla morale cristiana attraverso le parabole.</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dirty="0"/>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marL="171450" marR="0" lvl="0" indent="-1714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pPr>
                      <a:endParaRPr kumimoji="0" lang="it-IT" sz="1000" b="0" i="0" u="none" strike="noStrike" cap="none" normalizeH="0" baseline="0" dirty="0">
                        <a:ln>
                          <a:noFill/>
                        </a:ln>
                        <a:solidFill>
                          <a:schemeClr val="tx2">
                            <a:lumMod val="60000"/>
                            <a:lumOff val="40000"/>
                          </a:schemeClr>
                        </a:solidFill>
                        <a:effectLst/>
                        <a:latin typeface="Comic Sans MS" pitchFamily="66" charset="0"/>
                        <a:cs typeface="Arial" charset="0"/>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5"/>
                  </a:ext>
                </a:extLst>
              </a:tr>
            </a:tbl>
          </a:graphicData>
        </a:graphic>
      </p:graphicFrame>
      <p:sp>
        <p:nvSpPr>
          <p:cNvPr id="5" name="Segnaposto numero diapositiva 4"/>
          <p:cNvSpPr txBox="1">
            <a:spLocks noGrp="1"/>
          </p:cNvSpPr>
          <p:nvPr/>
        </p:nvSpPr>
        <p:spPr>
          <a:xfrm>
            <a:off x="6732588" y="6525344"/>
            <a:ext cx="2133600" cy="365125"/>
          </a:xfrm>
          <a:prstGeom prst="rect">
            <a:avLst/>
          </a:prstGeom>
          <a:noFill/>
        </p:spPr>
        <p:txBody>
          <a:bodyPr anchor="ctr"/>
          <a:lstStyle/>
          <a:p>
            <a:pPr algn="r" fontAlgn="auto">
              <a:spcBef>
                <a:spcPts val="0"/>
              </a:spcBef>
              <a:spcAft>
                <a:spcPts val="0"/>
              </a:spcAft>
              <a:defRPr/>
            </a:pPr>
            <a:fld id="{45322564-70CE-4E3D-B6E0-962FDC40C8C9}" type="slidenum">
              <a:rPr lang="it-IT">
                <a:solidFill>
                  <a:schemeClr val="tx1">
                    <a:tint val="75000"/>
                  </a:schemeClr>
                </a:solidFill>
                <a:latin typeface="+mn-lt"/>
                <a:cs typeface="+mn-cs"/>
              </a:rPr>
              <a:pPr algn="r" fontAlgn="auto">
                <a:spcBef>
                  <a:spcPts val="0"/>
                </a:spcBef>
                <a:spcAft>
                  <a:spcPts val="0"/>
                </a:spcAft>
                <a:defRPr/>
              </a:pPr>
              <a:t>18</a:t>
            </a:fld>
            <a:endParaRPr lang="it-IT" dirty="0">
              <a:solidFill>
                <a:schemeClr val="tx1">
                  <a:tint val="75000"/>
                </a:schemeClr>
              </a:solidFill>
              <a:latin typeface="+mn-lt"/>
              <a:cs typeface="+mn-cs"/>
            </a:endParaRPr>
          </a:p>
        </p:txBody>
      </p:sp>
    </p:spTree>
    <p:extLst>
      <p:ext uri="{BB962C8B-B14F-4D97-AF65-F5344CB8AC3E}">
        <p14:creationId xmlns:p14="http://schemas.microsoft.com/office/powerpoint/2010/main" val="3173884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1028343"/>
            <a:ext cx="8352928" cy="369332"/>
          </a:xfrm>
          <a:prstGeom prst="rect">
            <a:avLst/>
          </a:prstGeom>
        </p:spPr>
        <p:txBody>
          <a:bodyPr wrap="square">
            <a:spAutoFit/>
          </a:bodyPr>
          <a:lstStyle/>
          <a:p>
            <a:endParaRPr lang="it-IT" dirty="0"/>
          </a:p>
        </p:txBody>
      </p:sp>
      <p:sp>
        <p:nvSpPr>
          <p:cNvPr id="3" name="CasellaDiTesto 2"/>
          <p:cNvSpPr txBox="1"/>
          <p:nvPr/>
        </p:nvSpPr>
        <p:spPr>
          <a:xfrm>
            <a:off x="1187624" y="2492896"/>
            <a:ext cx="6192688" cy="2123658"/>
          </a:xfrm>
          <a:prstGeom prst="rect">
            <a:avLst/>
          </a:prstGeom>
          <a:noFill/>
        </p:spPr>
        <p:txBody>
          <a:bodyPr wrap="square" rtlCol="0">
            <a:spAutoFit/>
          </a:bodyPr>
          <a:lstStyle/>
          <a:p>
            <a:r>
              <a:rPr lang="it-IT" sz="6600" dirty="0">
                <a:solidFill>
                  <a:srgbClr val="0070C0"/>
                </a:solidFill>
              </a:rPr>
              <a:t>PROGETTAZIONE ANNI 4</a:t>
            </a:r>
          </a:p>
        </p:txBody>
      </p:sp>
    </p:spTree>
    <p:extLst>
      <p:ext uri="{BB962C8B-B14F-4D97-AF65-F5344CB8AC3E}">
        <p14:creationId xmlns:p14="http://schemas.microsoft.com/office/powerpoint/2010/main" val="131144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105487" y="260648"/>
            <a:ext cx="5122749" cy="1077218"/>
          </a:xfrm>
          <a:prstGeom prst="rect">
            <a:avLst/>
          </a:prstGeom>
          <a:noFill/>
        </p:spPr>
        <p:txBody>
          <a:bodyPr wrap="none" lIns="91440" tIns="45720" rIns="91440" bIns="45720">
            <a:spAutoFit/>
          </a:bodyPr>
          <a:lstStyle/>
          <a:p>
            <a:pPr algn="ctr"/>
            <a:r>
              <a:rPr lang="it-IT" sz="3200" b="1" cap="none" spc="50" dirty="0">
                <a:ln w="9525" cmpd="sng">
                  <a:solidFill>
                    <a:schemeClr val="accent1"/>
                  </a:solidFill>
                  <a:prstDash val="solid"/>
                </a:ln>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path path="circle">
                    <a:fillToRect l="100000" t="100000"/>
                  </a:path>
                  <a:tileRect r="-100000" b="-100000"/>
                </a:gradFill>
                <a:effectLst>
                  <a:glow rad="38100">
                    <a:schemeClr val="accent1">
                      <a:alpha val="40000"/>
                    </a:schemeClr>
                  </a:glow>
                </a:effectLst>
              </a:rPr>
              <a:t>COMPETENZE CHIAVE</a:t>
            </a:r>
          </a:p>
          <a:p>
            <a:pPr algn="ctr"/>
            <a:r>
              <a:rPr lang="it-IT" sz="3200" b="1" spc="50" dirty="0">
                <a:ln w="9525" cmpd="sng">
                  <a:solidFill>
                    <a:schemeClr val="accent1"/>
                  </a:solidFill>
                  <a:prstDash val="solid"/>
                </a:ln>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path path="circle">
                    <a:fillToRect l="100000" t="100000"/>
                  </a:path>
                  <a:tileRect r="-100000" b="-100000"/>
                </a:gradFill>
                <a:effectLst>
                  <a:glow rad="38100">
                    <a:schemeClr val="accent1">
                      <a:alpha val="40000"/>
                    </a:schemeClr>
                  </a:glow>
                </a:effectLst>
              </a:rPr>
              <a:t>Raccomandazioni U. E. 2006</a:t>
            </a:r>
            <a:endParaRPr lang="it-IT" sz="3200" b="1" cap="none" spc="50" dirty="0">
              <a:ln w="9525" cmpd="sng">
                <a:solidFill>
                  <a:schemeClr val="accent1"/>
                </a:solidFill>
                <a:prstDash val="solid"/>
              </a:ln>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path path="circle">
                  <a:fillToRect l="100000" t="100000"/>
                </a:path>
                <a:tileRect r="-100000" b="-100000"/>
              </a:gradFill>
              <a:effectLst>
                <a:glow rad="38100">
                  <a:schemeClr val="accent1">
                    <a:alpha val="40000"/>
                  </a:schemeClr>
                </a:glow>
              </a:effectLst>
            </a:endParaRPr>
          </a:p>
        </p:txBody>
      </p:sp>
      <p:graphicFrame>
        <p:nvGraphicFramePr>
          <p:cNvPr id="6" name="Tabella 5">
            <a:extLst>
              <a:ext uri="{FF2B5EF4-FFF2-40B4-BE49-F238E27FC236}">
                <a16:creationId xmlns:a16="http://schemas.microsoft.com/office/drawing/2014/main" id="{B4329C41-F628-4177-8678-91BE79D0BF11}"/>
              </a:ext>
            </a:extLst>
          </p:cNvPr>
          <p:cNvGraphicFramePr>
            <a:graphicFrameLocks noGrp="1"/>
          </p:cNvGraphicFramePr>
          <p:nvPr>
            <p:extLst>
              <p:ext uri="{D42A27DB-BD31-4B8C-83A1-F6EECF244321}">
                <p14:modId xmlns:p14="http://schemas.microsoft.com/office/powerpoint/2010/main" val="2517127079"/>
              </p:ext>
            </p:extLst>
          </p:nvPr>
        </p:nvGraphicFramePr>
        <p:xfrm>
          <a:off x="323528" y="1484784"/>
          <a:ext cx="8318128" cy="3960439"/>
        </p:xfrm>
        <a:graphic>
          <a:graphicData uri="http://schemas.openxmlformats.org/drawingml/2006/table">
            <a:tbl>
              <a:tblPr firstRow="1" bandRow="1">
                <a:tableStyleId>{5C22544A-7EE6-4342-B048-85BDC9FD1C3A}</a:tableStyleId>
              </a:tblPr>
              <a:tblGrid>
                <a:gridCol w="2079532">
                  <a:extLst>
                    <a:ext uri="{9D8B030D-6E8A-4147-A177-3AD203B41FA5}">
                      <a16:colId xmlns:a16="http://schemas.microsoft.com/office/drawing/2014/main" val="20000"/>
                    </a:ext>
                  </a:extLst>
                </a:gridCol>
                <a:gridCol w="2079532">
                  <a:extLst>
                    <a:ext uri="{9D8B030D-6E8A-4147-A177-3AD203B41FA5}">
                      <a16:colId xmlns:a16="http://schemas.microsoft.com/office/drawing/2014/main" val="20001"/>
                    </a:ext>
                  </a:extLst>
                </a:gridCol>
                <a:gridCol w="2148342">
                  <a:extLst>
                    <a:ext uri="{9D8B030D-6E8A-4147-A177-3AD203B41FA5}">
                      <a16:colId xmlns:a16="http://schemas.microsoft.com/office/drawing/2014/main" val="20002"/>
                    </a:ext>
                  </a:extLst>
                </a:gridCol>
                <a:gridCol w="2010722">
                  <a:extLst>
                    <a:ext uri="{9D8B030D-6E8A-4147-A177-3AD203B41FA5}">
                      <a16:colId xmlns:a16="http://schemas.microsoft.com/office/drawing/2014/main" val="20003"/>
                    </a:ext>
                  </a:extLst>
                </a:gridCol>
              </a:tblGrid>
              <a:tr h="1810486">
                <a:tc>
                  <a:txBody>
                    <a:bodyPr/>
                    <a:lstStyle/>
                    <a:p>
                      <a:pPr marL="342900" marR="0" indent="-342900" algn="just" defTabSz="914400" rtl="0" eaLnBrk="1" fontAlgn="auto" latinLnBrk="0" hangingPunct="1">
                        <a:lnSpc>
                          <a:spcPct val="100000"/>
                        </a:lnSpc>
                        <a:spcBef>
                          <a:spcPts val="0"/>
                        </a:spcBef>
                        <a:spcAft>
                          <a:spcPts val="0"/>
                        </a:spcAft>
                        <a:buClrTx/>
                        <a:buSzTx/>
                        <a:buFontTx/>
                        <a:buAutoNum type="arabicPeriod"/>
                        <a:tabLst/>
                        <a:defRPr/>
                      </a:pPr>
                      <a:r>
                        <a:rPr lang="it-IT" sz="1400" b="1" dirty="0">
                          <a:solidFill>
                            <a:schemeClr val="tx2">
                              <a:lumMod val="60000"/>
                              <a:lumOff val="40000"/>
                            </a:schemeClr>
                          </a:solidFill>
                          <a:latin typeface="Comic Sans MS" panose="030F0702030302020204" pitchFamily="66" charset="0"/>
                        </a:rPr>
                        <a:t>COMUNICAZIONE NELLA MADRELINGUA</a:t>
                      </a:r>
                    </a:p>
                  </a:txBody>
                  <a:tcPr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marL="265113" marR="0" indent="-265113" algn="just" defTabSz="914400" rtl="0" eaLnBrk="1" fontAlgn="auto" latinLnBrk="0" hangingPunct="1">
                        <a:lnSpc>
                          <a:spcPct val="100000"/>
                        </a:lnSpc>
                        <a:spcBef>
                          <a:spcPts val="0"/>
                        </a:spcBef>
                        <a:spcAft>
                          <a:spcPts val="0"/>
                        </a:spcAft>
                        <a:buClrTx/>
                        <a:buSzTx/>
                        <a:buFontTx/>
                        <a:buNone/>
                        <a:tabLst/>
                        <a:defRPr/>
                      </a:pPr>
                      <a:r>
                        <a:rPr lang="it-IT" sz="1400" b="1" dirty="0">
                          <a:solidFill>
                            <a:schemeClr val="tx2">
                              <a:lumMod val="60000"/>
                              <a:lumOff val="40000"/>
                            </a:schemeClr>
                          </a:solidFill>
                          <a:latin typeface="Comic Sans MS" panose="030F0702030302020204" pitchFamily="66" charset="0"/>
                        </a:rPr>
                        <a:t>2. COMUNICAZIONE NELLE LINGUE STRANIERE</a:t>
                      </a:r>
                    </a:p>
                  </a:txBody>
                  <a:tcPr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marL="176213" indent="-176213" algn="just"/>
                      <a:r>
                        <a:rPr lang="it-IT" sz="1400" b="1" dirty="0">
                          <a:solidFill>
                            <a:schemeClr val="tx2">
                              <a:lumMod val="60000"/>
                              <a:lumOff val="40000"/>
                            </a:schemeClr>
                          </a:solidFill>
                          <a:latin typeface="Comic Sans MS" panose="030F0702030302020204" pitchFamily="66" charset="0"/>
                        </a:rPr>
                        <a:t>3.COMPETENZA MATEMATICA E COMPETENZE DI BASE IN SCIENZA E TECNOLOGIA</a:t>
                      </a:r>
                    </a:p>
                  </a:txBody>
                  <a:tcPr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marL="176213" marR="0" indent="-176213" algn="just" defTabSz="914400" rtl="0" eaLnBrk="1" fontAlgn="auto" latinLnBrk="0" hangingPunct="1">
                        <a:lnSpc>
                          <a:spcPct val="100000"/>
                        </a:lnSpc>
                        <a:spcBef>
                          <a:spcPts val="0"/>
                        </a:spcBef>
                        <a:spcAft>
                          <a:spcPts val="0"/>
                        </a:spcAft>
                        <a:buClrTx/>
                        <a:buSzTx/>
                        <a:buFontTx/>
                        <a:buNone/>
                        <a:tabLst/>
                        <a:defRPr/>
                      </a:pPr>
                      <a:r>
                        <a:rPr lang="it-IT" sz="1400" b="1" dirty="0">
                          <a:solidFill>
                            <a:schemeClr val="tx2">
                              <a:lumMod val="60000"/>
                              <a:lumOff val="40000"/>
                            </a:schemeClr>
                          </a:solidFill>
                          <a:latin typeface="Comic Sans MS" panose="030F0702030302020204" pitchFamily="66" charset="0"/>
                        </a:rPr>
                        <a:t>4.COMPETENZA DIGITALE</a:t>
                      </a:r>
                    </a:p>
                  </a:txBody>
                  <a:tcPr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0"/>
                  </a:ext>
                </a:extLst>
              </a:tr>
              <a:tr h="2149953">
                <a:tc>
                  <a:txBody>
                    <a:bodyPr/>
                    <a:lstStyle/>
                    <a:p>
                      <a:pPr marL="176213" marR="0" indent="-176213" algn="just" defTabSz="914400" rtl="0" eaLnBrk="1" fontAlgn="auto" latinLnBrk="0" hangingPunct="1">
                        <a:lnSpc>
                          <a:spcPct val="100000"/>
                        </a:lnSpc>
                        <a:spcBef>
                          <a:spcPts val="0"/>
                        </a:spcBef>
                        <a:spcAft>
                          <a:spcPts val="0"/>
                        </a:spcAft>
                        <a:buClrTx/>
                        <a:buSzTx/>
                        <a:buFontTx/>
                        <a:buNone/>
                        <a:tabLst/>
                        <a:defRPr/>
                      </a:pPr>
                      <a:r>
                        <a:rPr lang="it-IT" sz="1400" b="1" dirty="0">
                          <a:solidFill>
                            <a:schemeClr val="tx2">
                              <a:lumMod val="60000"/>
                              <a:lumOff val="40000"/>
                            </a:schemeClr>
                          </a:solidFill>
                          <a:latin typeface="Comic Sans MS" panose="030F0702030302020204" pitchFamily="66" charset="0"/>
                        </a:rPr>
                        <a:t>5.IMPARARE A  IMPARARE</a:t>
                      </a:r>
                    </a:p>
                    <a:p>
                      <a:pPr algn="just"/>
                      <a:endParaRPr lang="it-IT" sz="1400" b="1" dirty="0">
                        <a:solidFill>
                          <a:schemeClr val="tx2">
                            <a:lumMod val="60000"/>
                            <a:lumOff val="40000"/>
                          </a:schemeClr>
                        </a:solidFill>
                        <a:latin typeface="Comic Sans MS" panose="030F0702030302020204" pitchFamily="66" charset="0"/>
                      </a:endParaRPr>
                    </a:p>
                  </a:txBody>
                  <a:tcPr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marL="176213" marR="0" indent="-176213" algn="just" defTabSz="914400" rtl="0" eaLnBrk="1" fontAlgn="auto" latinLnBrk="0" hangingPunct="1">
                        <a:lnSpc>
                          <a:spcPct val="100000"/>
                        </a:lnSpc>
                        <a:spcBef>
                          <a:spcPts val="0"/>
                        </a:spcBef>
                        <a:spcAft>
                          <a:spcPts val="0"/>
                        </a:spcAft>
                        <a:buClrTx/>
                        <a:buSzTx/>
                        <a:buFontTx/>
                        <a:buNone/>
                        <a:tabLst/>
                        <a:defRPr/>
                      </a:pPr>
                      <a:r>
                        <a:rPr lang="it-IT" sz="1400" b="1" dirty="0">
                          <a:solidFill>
                            <a:schemeClr val="tx2">
                              <a:lumMod val="60000"/>
                              <a:lumOff val="40000"/>
                            </a:schemeClr>
                          </a:solidFill>
                          <a:latin typeface="Comic Sans MS" panose="030F0702030302020204" pitchFamily="66" charset="0"/>
                        </a:rPr>
                        <a:t>6.COMPETENZE  SOCIALI E CIVICHE</a:t>
                      </a:r>
                    </a:p>
                  </a:txBody>
                  <a:tcPr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marL="176213" indent="-176213" algn="just"/>
                      <a:r>
                        <a:rPr lang="it-IT" sz="1400" b="1" dirty="0">
                          <a:solidFill>
                            <a:schemeClr val="tx2">
                              <a:lumMod val="60000"/>
                              <a:lumOff val="40000"/>
                            </a:schemeClr>
                          </a:solidFill>
                          <a:latin typeface="Comic Sans MS" panose="030F0702030302020204" pitchFamily="66" charset="0"/>
                        </a:rPr>
                        <a:t>7.SPIRITO DI INIZIATIVA E IMPRENDITORIALITÀ CONSAPEVOLEZZA ED ESPRESSIONE CULTURALE</a:t>
                      </a:r>
                    </a:p>
                  </a:txBody>
                  <a:tcPr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marL="176213" marR="0" indent="-176213" algn="just" defTabSz="914400" rtl="0" eaLnBrk="1" fontAlgn="auto" latinLnBrk="0" hangingPunct="1">
                        <a:lnSpc>
                          <a:spcPct val="100000"/>
                        </a:lnSpc>
                        <a:spcBef>
                          <a:spcPts val="0"/>
                        </a:spcBef>
                        <a:spcAft>
                          <a:spcPts val="0"/>
                        </a:spcAft>
                        <a:buClrTx/>
                        <a:buSzTx/>
                        <a:buFontTx/>
                        <a:buNone/>
                        <a:tabLst/>
                        <a:defRPr/>
                      </a:pPr>
                      <a:r>
                        <a:rPr lang="it-IT" sz="1400" b="1" dirty="0">
                          <a:solidFill>
                            <a:schemeClr val="tx2">
                              <a:lumMod val="60000"/>
                              <a:lumOff val="40000"/>
                            </a:schemeClr>
                          </a:solidFill>
                          <a:latin typeface="Comic Sans MS" panose="030F0702030302020204" pitchFamily="66" charset="0"/>
                        </a:rPr>
                        <a:t>8.CONSAPEVOLEZZA ED ESPRESSIONE CULTURALE.</a:t>
                      </a:r>
                    </a:p>
                  </a:txBody>
                  <a:tcPr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957139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483738" y="188640"/>
            <a:ext cx="6098143" cy="738664"/>
          </a:xfrm>
          <a:prstGeom prst="rect">
            <a:avLst/>
          </a:prstGeom>
          <a:noFill/>
          <a:ln w="9525">
            <a:noFill/>
            <a:miter lim="800000"/>
            <a:headEnd/>
            <a:tailEnd/>
          </a:ln>
          <a:effectLst/>
        </p:spPr>
        <p:txBody>
          <a:bodyPr wrap="none">
            <a:spAutoFit/>
          </a:bodyPr>
          <a:lstStyle/>
          <a:p>
            <a:pPr algn="ctr"/>
            <a:r>
              <a:rPr lang="it-IT" sz="1400" b="1" dirty="0">
                <a:solidFill>
                  <a:schemeClr val="tx2">
                    <a:lumMod val="60000"/>
                    <a:lumOff val="40000"/>
                  </a:schemeClr>
                </a:solidFill>
                <a:latin typeface="Comic Sans MS" panose="030F0702030302020204" pitchFamily="66" charset="0"/>
              </a:rPr>
              <a:t>PROGETTAZIONE ANNUALE PER LO SVILUPPO DI COMPETENZE</a:t>
            </a:r>
          </a:p>
          <a:p>
            <a:pPr algn="ctr"/>
            <a:r>
              <a:rPr lang="it-IT" sz="1400" b="1" dirty="0">
                <a:solidFill>
                  <a:schemeClr val="tx2">
                    <a:lumMod val="60000"/>
                    <a:lumOff val="40000"/>
                  </a:schemeClr>
                </a:solidFill>
                <a:latin typeface="Comic Sans MS" panose="030F0702030302020204" pitchFamily="66" charset="0"/>
              </a:rPr>
              <a:t>I  DISCORSI E LE PAROLE (ITALIANO)</a:t>
            </a:r>
          </a:p>
          <a:p>
            <a:pPr algn="ctr"/>
            <a:r>
              <a:rPr lang="it-IT" sz="1400" b="1" dirty="0">
                <a:solidFill>
                  <a:schemeClr val="tx2">
                    <a:lumMod val="60000"/>
                    <a:lumOff val="40000"/>
                  </a:schemeClr>
                </a:solidFill>
                <a:latin typeface="Comic Sans MS" panose="030F0702030302020204" pitchFamily="66" charset="0"/>
              </a:rPr>
              <a:t>ANNI 4</a:t>
            </a:r>
          </a:p>
        </p:txBody>
      </p:sp>
      <p:graphicFrame>
        <p:nvGraphicFramePr>
          <p:cNvPr id="50241" name="Group 65"/>
          <p:cNvGraphicFramePr>
            <a:graphicFrameLocks noGrp="1"/>
          </p:cNvGraphicFramePr>
          <p:nvPr>
            <p:extLst>
              <p:ext uri="{D42A27DB-BD31-4B8C-83A1-F6EECF244321}">
                <p14:modId xmlns:p14="http://schemas.microsoft.com/office/powerpoint/2010/main" val="431448725"/>
              </p:ext>
            </p:extLst>
          </p:nvPr>
        </p:nvGraphicFramePr>
        <p:xfrm>
          <a:off x="395536" y="1071545"/>
          <a:ext cx="8208913" cy="5554980"/>
        </p:xfrm>
        <a:graphic>
          <a:graphicData uri="http://schemas.openxmlformats.org/drawingml/2006/table">
            <a:tbl>
              <a:tblPr>
                <a:tableStyleId>{BC89EF96-8CEA-46FF-86C4-4CE0E7609802}</a:tableStyleId>
              </a:tblPr>
              <a:tblGrid>
                <a:gridCol w="816437">
                  <a:extLst>
                    <a:ext uri="{9D8B030D-6E8A-4147-A177-3AD203B41FA5}">
                      <a16:colId xmlns:a16="http://schemas.microsoft.com/office/drawing/2014/main" val="20000"/>
                    </a:ext>
                  </a:extLst>
                </a:gridCol>
                <a:gridCol w="1848119">
                  <a:extLst>
                    <a:ext uri="{9D8B030D-6E8A-4147-A177-3AD203B41FA5}">
                      <a16:colId xmlns:a16="http://schemas.microsoft.com/office/drawing/2014/main" val="20001"/>
                    </a:ext>
                  </a:extLst>
                </a:gridCol>
                <a:gridCol w="1848119">
                  <a:extLst>
                    <a:ext uri="{9D8B030D-6E8A-4147-A177-3AD203B41FA5}">
                      <a16:colId xmlns:a16="http://schemas.microsoft.com/office/drawing/2014/main" val="20002"/>
                    </a:ext>
                  </a:extLst>
                </a:gridCol>
                <a:gridCol w="1848119">
                  <a:extLst>
                    <a:ext uri="{9D8B030D-6E8A-4147-A177-3AD203B41FA5}">
                      <a16:colId xmlns:a16="http://schemas.microsoft.com/office/drawing/2014/main" val="20003"/>
                    </a:ext>
                  </a:extLst>
                </a:gridCol>
                <a:gridCol w="1848119">
                  <a:extLst>
                    <a:ext uri="{9D8B030D-6E8A-4147-A177-3AD203B41FA5}">
                      <a16:colId xmlns:a16="http://schemas.microsoft.com/office/drawing/2014/main" val="1155494346"/>
                    </a:ext>
                  </a:extLst>
                </a:gridCol>
              </a:tblGrid>
              <a:tr h="503542">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00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0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00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10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AL TERMINE DE1 QUATTRO ANNI</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anchor="ctr" horzOverflow="overflow"/>
                </a:tc>
                <a:extLst>
                  <a:ext uri="{0D108BD9-81ED-4DB2-BD59-A6C34878D82A}">
                    <a16:rowId xmlns:a16="http://schemas.microsoft.com/office/drawing/2014/main" val="10001"/>
                  </a:ext>
                </a:extLst>
              </a:tr>
              <a:tr h="15007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u="none" strike="noStrike" cap="none" normalizeH="0" baseline="0" dirty="0">
                          <a:ln>
                            <a:noFill/>
                          </a:ln>
                          <a:solidFill>
                            <a:schemeClr val="tx2">
                              <a:lumMod val="60000"/>
                              <a:lumOff val="40000"/>
                            </a:schemeClr>
                          </a:solidFill>
                          <a:effectLst/>
                          <a:latin typeface="Comic Sans MS" panose="030F0702030302020204" pitchFamily="66" charset="0"/>
                        </a:rPr>
                        <a:t>ASCOLTARE E PARLARE IN CONTESTI DIVERSI</a:t>
                      </a:r>
                      <a:endPar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Il bambino usa la lingua italiana, arricchisce e precisa il proprio lessico comprende parole e discorsi</a:t>
                      </a:r>
                    </a:p>
                  </a:txBody>
                  <a:tcPr horzOverflow="overflow"/>
                </a:tc>
                <a:tc>
                  <a:txBody>
                    <a:bodyPr/>
                    <a:lstStyle/>
                    <a:p>
                      <a:pPr marL="285750" marR="0" lvl="0" indent="-28575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rowSpan="4">
                  <a:txBody>
                    <a:bodyPr/>
                    <a:lstStyle/>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Partecipa alle conversazioni apportando il proprio contributo </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 Racconta </a:t>
                      </a:r>
                      <a:r>
                        <a:rPr lang="it-IT" sz="1000" b="0" i="0" u="none" strike="noStrike" kern="1200" baseline="0" dirty="0">
                          <a:solidFill>
                            <a:schemeClr val="tx2">
                              <a:lumMod val="60000"/>
                              <a:lumOff val="40000"/>
                            </a:schemeClr>
                          </a:solidFill>
                          <a:latin typeface="+mj-lt"/>
                          <a:ea typeface="+mn-ea"/>
                          <a:cs typeface="+mn-cs"/>
                        </a:rPr>
                        <a:t>esperienze</a:t>
                      </a:r>
                      <a:r>
                        <a:rPr lang="it-IT" sz="1000" b="0" i="0" u="none" strike="noStrike" kern="1200" baseline="0" dirty="0">
                          <a:solidFill>
                            <a:srgbClr val="0070C0"/>
                          </a:solidFill>
                          <a:latin typeface="+mj-lt"/>
                          <a:ea typeface="+mn-ea"/>
                          <a:cs typeface="+mn-cs"/>
                        </a:rPr>
                        <a:t> personali sforzandosi di farsi comprendere </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 Interagisce verbalmente con adulti e coetanei </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j-lt"/>
                          <a:ea typeface="+mn-ea"/>
                          <a:cs typeface="+mn-cs"/>
                        </a:rPr>
                        <a:t>Riconosce parole  e frasi che esprimono emozioni.</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 Ascolta una breve storia senza distrarsi e disturbare </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 Racconta una storia focalizzandone i punti essenziali </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 Narra semplici storie, racconti ... </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 Rappresenta le sue esperienze con varietà di tecniche e strumenti </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 Esprime bisogni e desideri.</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Riconosce e comunica le proprie emozioni.</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 Modula la voce per imitare.</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Verbalizza le proprie produzioni grafiche.</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Sviluppa un repertorio linguistico adeguato alle esperienze </a:t>
                      </a:r>
                    </a:p>
                    <a:p>
                      <a:pPr marL="0" indent="0">
                        <a:buFont typeface="Wingdings" panose="05000000000000000000" pitchFamily="2" charset="2"/>
                        <a:buNone/>
                      </a:pPr>
                      <a:r>
                        <a:rPr lang="it-IT" sz="1050" b="0" i="0" u="none" strike="noStrike" kern="1200" baseline="0" dirty="0">
                          <a:solidFill>
                            <a:srgbClr val="0070C0"/>
                          </a:solidFill>
                          <a:latin typeface="+mj-lt"/>
                          <a:ea typeface="+mn-ea"/>
                          <a:cs typeface="+mn-cs"/>
                        </a:rPr>
                        <a:t>	</a:t>
                      </a:r>
                    </a:p>
                  </a:txBody>
                  <a:tcPr anchor="ctr" horzOverflow="overflow"/>
                </a:tc>
                <a:tc rowSpan="4">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50" b="0" i="0" u="none" strike="noStrike" kern="1200" baseline="0" dirty="0">
                          <a:solidFill>
                            <a:srgbClr val="0070C0"/>
                          </a:solidFill>
                          <a:latin typeface="+mn-lt"/>
                          <a:ea typeface="+mn-ea"/>
                          <a:cs typeface="+mn-cs"/>
                        </a:rPr>
                        <a:t> Raccontare </a:t>
                      </a:r>
                      <a:r>
                        <a:rPr lang="it-IT" sz="1050" b="0" i="0" u="none" strike="noStrike" kern="1200" baseline="0" dirty="0">
                          <a:solidFill>
                            <a:schemeClr val="tx2">
                              <a:lumMod val="60000"/>
                              <a:lumOff val="40000"/>
                            </a:schemeClr>
                          </a:solidFill>
                          <a:latin typeface="+mn-lt"/>
                          <a:ea typeface="+mn-ea"/>
                          <a:cs typeface="+mn-cs"/>
                        </a:rPr>
                        <a:t>esperienze</a:t>
                      </a:r>
                      <a:r>
                        <a:rPr lang="it-IT" sz="1050" b="0" i="0" u="none" strike="noStrike" kern="1200" baseline="0" dirty="0">
                          <a:solidFill>
                            <a:srgbClr val="0070C0"/>
                          </a:solidFill>
                          <a:latin typeface="+mn-lt"/>
                          <a:ea typeface="+mn-ea"/>
                          <a:cs typeface="+mn-cs"/>
                        </a:rPr>
                        <a:t> personali sforzandosi di farsi comprendere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50" b="0" i="0" u="none" strike="noStrike" kern="1200" baseline="0" dirty="0">
                          <a:solidFill>
                            <a:srgbClr val="0070C0"/>
                          </a:solidFill>
                          <a:latin typeface="+mn-lt"/>
                          <a:ea typeface="+mn-ea"/>
                          <a:cs typeface="+mn-cs"/>
                        </a:rPr>
                        <a:t> Rappresentare le sue esperienze con varietà di tecniche e strumenti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it-IT" sz="1050" b="0" i="0" u="none" strike="noStrike" kern="1200" baseline="0" dirty="0">
                        <a:solidFill>
                          <a:srgbClr val="0070C0"/>
                        </a:solidFill>
                        <a:latin typeface="+mn-lt"/>
                        <a:ea typeface="+mn-ea"/>
                        <a:cs typeface="+mn-cs"/>
                      </a:endParaRPr>
                    </a:p>
                    <a:p>
                      <a:pPr marL="0" indent="0">
                        <a:buFont typeface="Wingdings" panose="05000000000000000000" pitchFamily="2" charset="2"/>
                        <a:buNone/>
                      </a:pPr>
                      <a:endParaRPr lang="it-IT" sz="1050" b="0" i="0" u="none" strike="noStrike" kern="1200" baseline="0" dirty="0">
                        <a:solidFill>
                          <a:srgbClr val="0070C0"/>
                        </a:solidFill>
                        <a:latin typeface="+mj-lt"/>
                        <a:ea typeface="+mn-ea"/>
                        <a:cs typeface="+mn-cs"/>
                      </a:endParaRPr>
                    </a:p>
                  </a:txBody>
                  <a:tcPr anchor="ctr" horzOverflow="overflow"/>
                </a:tc>
                <a:extLst>
                  <a:ext uri="{0D108BD9-81ED-4DB2-BD59-A6C34878D82A}">
                    <a16:rowId xmlns:a16="http://schemas.microsoft.com/office/drawing/2014/main" val="10002"/>
                  </a:ext>
                </a:extLst>
              </a:tr>
              <a:tr h="98294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u="none" strike="noStrike" cap="none" normalizeH="0" baseline="0" dirty="0">
                          <a:ln>
                            <a:noFill/>
                          </a:ln>
                          <a:solidFill>
                            <a:schemeClr val="tx2">
                              <a:lumMod val="60000"/>
                              <a:lumOff val="40000"/>
                            </a:schemeClr>
                          </a:solidFill>
                          <a:effectLst/>
                          <a:latin typeface="Comic Sans MS" panose="030F0702030302020204" pitchFamily="66" charset="0"/>
                        </a:rPr>
                        <a:t>LEGGERE E COMPRENDERE TESTI DI VARIO TIPO</a:t>
                      </a:r>
                      <a:endPar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Sa esprimere e comunicare agli altri le proprie emozioni, sentimenti attraverso il linguaggio verbale che utilizza in diverse situazioni comunicative</a:t>
                      </a:r>
                    </a:p>
                  </a:txBody>
                  <a:tcPr anchor="ctr" horzOverflow="overflow"/>
                </a:tc>
                <a:tc>
                  <a:txBody>
                    <a:bodyPr/>
                    <a:lstStyle/>
                    <a:p>
                      <a:pPr marL="285750" indent="-285750">
                        <a:buFont typeface="Wingdings" panose="05000000000000000000" pitchFamily="2" charset="2"/>
                        <a:buChar char="Ø"/>
                      </a:pPr>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pPr marL="285750" indent="-285750">
                        <a:buFont typeface="Wingdings" panose="05000000000000000000" pitchFamily="2" charset="2"/>
                        <a:buChar char="Ø"/>
                      </a:pPr>
                      <a:endParaRPr lang="it-IT" sz="11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3"/>
                  </a:ext>
                </a:extLst>
              </a:tr>
              <a:tr h="98294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u="none" strike="noStrike" cap="none" normalizeH="0" baseline="0" dirty="0">
                          <a:ln>
                            <a:noFill/>
                          </a:ln>
                          <a:solidFill>
                            <a:schemeClr val="tx2">
                              <a:lumMod val="60000"/>
                              <a:lumOff val="40000"/>
                            </a:schemeClr>
                          </a:solidFill>
                          <a:effectLst/>
                          <a:latin typeface="Comic Sans MS" panose="030F0702030302020204" pitchFamily="66" charset="0"/>
                        </a:rPr>
                        <a:t>SCRIVERE TESTI DI VARIO TIPO</a:t>
                      </a:r>
                      <a:endPar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Sperimenta rime, filastrocche e drammatizzazioni</a:t>
                      </a:r>
                    </a:p>
                    <a:p>
                      <a:pPr marL="171450" indent="-171450">
                        <a:buFont typeface="Wingdings" panose="05000000000000000000" pitchFamily="2" charset="2"/>
                        <a:buChar char="Ø"/>
                      </a:pPr>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a:txBody>
                    <a:bodyPr/>
                    <a:lstStyle/>
                    <a:p>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sz="11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4"/>
                  </a:ext>
                </a:extLst>
              </a:tr>
              <a:tr h="98294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u="none" strike="noStrike" cap="none" normalizeH="0" baseline="0" dirty="0">
                          <a:ln>
                            <a:noFill/>
                          </a:ln>
                          <a:solidFill>
                            <a:schemeClr val="tx2">
                              <a:lumMod val="60000"/>
                              <a:lumOff val="40000"/>
                            </a:schemeClr>
                          </a:solidFill>
                          <a:effectLst/>
                          <a:latin typeface="Comic Sans MS" panose="030F0702030302020204" pitchFamily="66" charset="0"/>
                        </a:rPr>
                        <a:t>RIFLETTERE SULLA LINGUA</a:t>
                      </a:r>
                      <a:endPar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Ascolta e comprende narrazioni, racconta e inventa storie usa il linguaggio per progettare attività e per definire le regole</a:t>
                      </a:r>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a:txBody>
                    <a:bodyPr/>
                    <a:lstStyle/>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1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5"/>
                  </a:ext>
                </a:extLst>
              </a:tr>
            </a:tbl>
          </a:graphicData>
        </a:graphic>
      </p:graphicFrame>
      <p:sp>
        <p:nvSpPr>
          <p:cNvPr id="5" name="Segnaposto numero diapositiva 4"/>
          <p:cNvSpPr>
            <a:spLocks noGrp="1"/>
          </p:cNvSpPr>
          <p:nvPr>
            <p:ph type="sldNum" sz="quarter" idx="12"/>
          </p:nvPr>
        </p:nvSpPr>
        <p:spPr>
          <a:xfrm>
            <a:off x="6732240" y="6592267"/>
            <a:ext cx="2133600" cy="365125"/>
          </a:xfrm>
        </p:spPr>
        <p:txBody>
          <a:bodyPr/>
          <a:lstStyle/>
          <a:p>
            <a:fld id="{FF435FF0-A5BC-47FA-9B2B-A8C23C837CEF}" type="slidenum">
              <a:rPr lang="it-IT" smtClean="0"/>
              <a:pPr/>
              <a:t>20</a:t>
            </a:fld>
            <a:endParaRPr lang="it-IT" dirty="0"/>
          </a:p>
        </p:txBody>
      </p:sp>
    </p:spTree>
    <p:extLst>
      <p:ext uri="{BB962C8B-B14F-4D97-AF65-F5344CB8AC3E}">
        <p14:creationId xmlns:p14="http://schemas.microsoft.com/office/powerpoint/2010/main" val="37055447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691680" y="116632"/>
            <a:ext cx="6094938" cy="738664"/>
          </a:xfrm>
          <a:prstGeom prst="rect">
            <a:avLst/>
          </a:prstGeom>
          <a:noFill/>
          <a:ln w="9525">
            <a:noFill/>
            <a:miter lim="800000"/>
            <a:headEnd/>
            <a:tailEnd/>
          </a:ln>
          <a:effectLst/>
        </p:spPr>
        <p:txBody>
          <a:bodyPr wrap="none">
            <a:spAutoFit/>
          </a:bodyPr>
          <a:lstStyle/>
          <a:p>
            <a:pPr algn="ctr"/>
            <a:r>
              <a:rPr lang="it-IT" sz="1400" b="1" dirty="0">
                <a:solidFill>
                  <a:schemeClr val="tx2">
                    <a:lumMod val="60000"/>
                    <a:lumOff val="40000"/>
                  </a:schemeClr>
                </a:solidFill>
                <a:latin typeface="Comic Sans MS" panose="030F0702030302020204" pitchFamily="66" charset="0"/>
              </a:rPr>
              <a:t>PROGETTAZIONE ANNUALE PER LO SVILUPPO DI COMPETENZE</a:t>
            </a:r>
            <a:endParaRPr lang="it-IT" sz="1400" dirty="0">
              <a:solidFill>
                <a:schemeClr val="tx2">
                  <a:lumMod val="60000"/>
                  <a:lumOff val="40000"/>
                </a:schemeClr>
              </a:solidFill>
              <a:latin typeface="Comic Sans MS" panose="030F0702030302020204" pitchFamily="66" charset="0"/>
            </a:endParaRPr>
          </a:p>
          <a:p>
            <a:pPr algn="ctr"/>
            <a:r>
              <a:rPr lang="it-IT" sz="1400" b="1" dirty="0">
                <a:solidFill>
                  <a:schemeClr val="tx2">
                    <a:lumMod val="60000"/>
                    <a:lumOff val="40000"/>
                  </a:schemeClr>
                </a:solidFill>
                <a:latin typeface="Comic Sans MS" panose="030F0702030302020204" pitchFamily="66" charset="0"/>
              </a:rPr>
              <a:t>LA CONOSCENZA DEL MONDO (MATEMATICA)</a:t>
            </a:r>
          </a:p>
          <a:p>
            <a:pPr algn="ctr"/>
            <a:r>
              <a:rPr lang="it-IT" sz="1400" b="1" dirty="0">
                <a:solidFill>
                  <a:schemeClr val="tx2">
                    <a:lumMod val="60000"/>
                    <a:lumOff val="40000"/>
                  </a:schemeClr>
                </a:solidFill>
                <a:latin typeface="Comic Sans MS" panose="030F0702030302020204" pitchFamily="66" charset="0"/>
              </a:rPr>
              <a:t>ANNI 4</a:t>
            </a:r>
          </a:p>
        </p:txBody>
      </p:sp>
      <p:graphicFrame>
        <p:nvGraphicFramePr>
          <p:cNvPr id="50241" name="Group 65"/>
          <p:cNvGraphicFramePr>
            <a:graphicFrameLocks noGrp="1"/>
          </p:cNvGraphicFramePr>
          <p:nvPr>
            <p:extLst>
              <p:ext uri="{D42A27DB-BD31-4B8C-83A1-F6EECF244321}">
                <p14:modId xmlns:p14="http://schemas.microsoft.com/office/powerpoint/2010/main" val="475567348"/>
              </p:ext>
            </p:extLst>
          </p:nvPr>
        </p:nvGraphicFramePr>
        <p:xfrm>
          <a:off x="251520" y="908720"/>
          <a:ext cx="8568951" cy="5070552"/>
        </p:xfrm>
        <a:graphic>
          <a:graphicData uri="http://schemas.openxmlformats.org/drawingml/2006/table">
            <a:tbl>
              <a:tblPr>
                <a:tableStyleId>{BC89EF96-8CEA-46FF-86C4-4CE0E7609802}</a:tableStyleId>
              </a:tblPr>
              <a:tblGrid>
                <a:gridCol w="694780">
                  <a:extLst>
                    <a:ext uri="{9D8B030D-6E8A-4147-A177-3AD203B41FA5}">
                      <a16:colId xmlns:a16="http://schemas.microsoft.com/office/drawing/2014/main" val="20000"/>
                    </a:ext>
                  </a:extLst>
                </a:gridCol>
                <a:gridCol w="2664758">
                  <a:extLst>
                    <a:ext uri="{9D8B030D-6E8A-4147-A177-3AD203B41FA5}">
                      <a16:colId xmlns:a16="http://schemas.microsoft.com/office/drawing/2014/main" val="20001"/>
                    </a:ext>
                  </a:extLst>
                </a:gridCol>
                <a:gridCol w="1851311">
                  <a:extLst>
                    <a:ext uri="{9D8B030D-6E8A-4147-A177-3AD203B41FA5}">
                      <a16:colId xmlns:a16="http://schemas.microsoft.com/office/drawing/2014/main" val="20002"/>
                    </a:ext>
                  </a:extLst>
                </a:gridCol>
                <a:gridCol w="1679051">
                  <a:extLst>
                    <a:ext uri="{9D8B030D-6E8A-4147-A177-3AD203B41FA5}">
                      <a16:colId xmlns:a16="http://schemas.microsoft.com/office/drawing/2014/main" val="20003"/>
                    </a:ext>
                  </a:extLst>
                </a:gridCol>
                <a:gridCol w="1679051">
                  <a:extLst>
                    <a:ext uri="{9D8B030D-6E8A-4147-A177-3AD203B41FA5}">
                      <a16:colId xmlns:a16="http://schemas.microsoft.com/office/drawing/2014/main" val="63802079"/>
                    </a:ext>
                  </a:extLst>
                </a:gridCol>
              </a:tblGrid>
              <a:tr h="727553">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9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9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9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i="1" u="none" strike="noStrike" cap="none" normalizeH="0" baseline="0" dirty="0">
                          <a:ln>
                            <a:noFill/>
                          </a:ln>
                          <a:solidFill>
                            <a:srgbClr val="0070C0"/>
                          </a:solidFill>
                          <a:effectLst/>
                          <a:latin typeface="Comic Sans MS" panose="030F0702030302020204" pitchFamily="66" charset="0"/>
                        </a:rPr>
                        <a:t>RISULTATI ATTESI PER I BIMBI DI QUATTRO ANNI</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i="1" u="none" strike="noStrike" cap="none" normalizeH="0" baseline="0" dirty="0">
                          <a:ln>
                            <a:noFill/>
                          </a:ln>
                          <a:solidFill>
                            <a:srgbClr val="0070C0"/>
                          </a:solidFill>
                          <a:effectLst/>
                          <a:latin typeface="Comic Sans MS" panose="030F0702030302020204" pitchFamily="66" charset="0"/>
                        </a:rPr>
                        <a:t>COMPETENZE ESSENZIALI</a:t>
                      </a:r>
                    </a:p>
                  </a:txBody>
                  <a:tcPr anchor="ctr" horzOverflow="overflow"/>
                </a:tc>
                <a:extLst>
                  <a:ext uri="{0D108BD9-81ED-4DB2-BD59-A6C34878D82A}">
                    <a16:rowId xmlns:a16="http://schemas.microsoft.com/office/drawing/2014/main" val="10001"/>
                  </a:ext>
                </a:extLst>
              </a:tr>
              <a:tr h="1574084">
                <a:tc>
                  <a:txBody>
                    <a:bodyPr/>
                    <a:lstStyle/>
                    <a:p>
                      <a:pPr algn="ctr"/>
                      <a:r>
                        <a:rPr lang="it-IT" sz="1000" b="1" u="none" strike="noStrike" kern="1200" baseline="0" dirty="0">
                          <a:solidFill>
                            <a:schemeClr val="tx2">
                              <a:lumMod val="60000"/>
                              <a:lumOff val="40000"/>
                            </a:schemeClr>
                          </a:solidFill>
                          <a:latin typeface="Comic Sans MS" panose="030F0702030302020204" pitchFamily="66" charset="0"/>
                        </a:rPr>
                        <a:t> NUMERI 	</a:t>
                      </a: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lnB w="12700" cap="flat" cmpd="sng" algn="ctr">
                      <a:solidFill>
                        <a:schemeClr val="tx2">
                          <a:lumMod val="60000"/>
                          <a:lumOff val="40000"/>
                        </a:schemeClr>
                      </a:solidFill>
                      <a:prstDash val="solid"/>
                      <a:round/>
                      <a:headEnd type="none" w="med" len="med"/>
                      <a:tailEnd type="none" w="med" len="med"/>
                    </a:lnB>
                  </a:tcPr>
                </a:tc>
                <a:tc>
                  <a:txBody>
                    <a:bodyPr/>
                    <a:lstStyle/>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Il bambino raggruppa e ordina oggetti e materiali secondo criteri diversi ne identifica alcune proprietà</a:t>
                      </a:r>
                    </a:p>
                    <a:p>
                      <a:pPr marL="176213" indent="-176213">
                        <a:buFont typeface="+mj-lt"/>
                        <a:buAutoNum type="alphaLcPeriod"/>
                      </a:pPr>
                      <a:endParaRPr lang="it-IT" sz="1000" b="1" u="none" strike="noStrike" kern="1200" baseline="0" dirty="0">
                        <a:solidFill>
                          <a:schemeClr val="tx2">
                            <a:lumMod val="60000"/>
                            <a:lumOff val="40000"/>
                          </a:schemeClr>
                        </a:solidFill>
                        <a:latin typeface="Comic Sans MS" panose="030F0702030302020204" pitchFamily="66" charset="0"/>
                      </a:endParaRPr>
                    </a:p>
                    <a:p>
                      <a:pPr marL="176213" indent="-176213">
                        <a:buFont typeface="+mj-lt"/>
                        <a:buAutoNum type="alphaLcPeriod"/>
                      </a:pPr>
                      <a:endParaRPr lang="it-IT" sz="1000" b="1" u="none" strike="noStrike" kern="1200" baseline="0" dirty="0">
                        <a:solidFill>
                          <a:schemeClr val="tx2">
                            <a:lumMod val="60000"/>
                            <a:lumOff val="40000"/>
                          </a:schemeClr>
                        </a:solidFill>
                        <a:latin typeface="Comic Sans MS" panose="030F0702030302020204" pitchFamily="66" charset="0"/>
                      </a:endParaRPr>
                    </a:p>
                    <a:p>
                      <a:pPr marL="171450" indent="-171450">
                        <a:lnSpc>
                          <a:spcPct val="100000"/>
                        </a:lnSpc>
                        <a:buFont typeface="Wingdings" panose="05000000000000000000" pitchFamily="2" charset="2"/>
                        <a:buChar char="Ø"/>
                      </a:pPr>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p>
                      <a:pPr marL="171450" indent="-171450">
                        <a:buFont typeface="Wingdings" panose="05000000000000000000" pitchFamily="2" charset="2"/>
                        <a:buChar char="Ø"/>
                      </a:pPr>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lnB w="12700" cap="flat" cmpd="sng" algn="ctr">
                      <a:solidFill>
                        <a:schemeClr val="tx2">
                          <a:lumMod val="60000"/>
                          <a:lumOff val="40000"/>
                        </a:schemeClr>
                      </a:solidFill>
                      <a:prstDash val="solid"/>
                      <a:round/>
                      <a:headEnd type="none" w="med" len="med"/>
                      <a:tailEnd type="none" w="med" len="med"/>
                    </a:lnB>
                  </a:tcPr>
                </a:tc>
                <a:tc>
                  <a:txBody>
                    <a:bodyPr/>
                    <a:lstStyle/>
                    <a:p>
                      <a:pPr marL="171450" indent="-171450">
                        <a:buFont typeface="Wingdings" panose="05000000000000000000" pitchFamily="2" charset="2"/>
                        <a:buChar char="Ø"/>
                      </a:pPr>
                      <a:endParaRPr lang="it-IT" sz="9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lnB w="12700" cap="flat" cmpd="sng" algn="ctr">
                      <a:solidFill>
                        <a:schemeClr val="tx2">
                          <a:lumMod val="60000"/>
                          <a:lumOff val="40000"/>
                        </a:schemeClr>
                      </a:solidFill>
                      <a:prstDash val="solid"/>
                      <a:round/>
                      <a:headEnd type="none" w="med" len="med"/>
                      <a:tailEnd type="none" w="med" len="med"/>
                    </a:lnB>
                  </a:tcPr>
                </a:tc>
                <a:tc rowSpan="3">
                  <a:txBody>
                    <a:bodyPr/>
                    <a:lstStyle/>
                    <a:p>
                      <a:pPr marL="171450" indent="-171450" algn="just">
                        <a:buFont typeface="Wingdings" panose="05000000000000000000" pitchFamily="2" charset="2"/>
                        <a:buChar char="§"/>
                      </a:pPr>
                      <a:r>
                        <a:rPr lang="it-IT" sz="1000" b="0" i="0" u="none" strike="noStrike" kern="1200" baseline="0" dirty="0">
                          <a:solidFill>
                            <a:srgbClr val="0070C0"/>
                          </a:solidFill>
                          <a:latin typeface="+mn-lt"/>
                          <a:ea typeface="+mn-ea"/>
                          <a:cs typeface="+mn-cs"/>
                        </a:rPr>
                        <a:t>Colloca e rappresenta se stesso o un oggetto dentro e fuori / sopra e sotto </a:t>
                      </a:r>
                    </a:p>
                    <a:p>
                      <a:pPr marL="171450" indent="-171450" algn="just">
                        <a:buFont typeface="Wingdings" panose="05000000000000000000" pitchFamily="2" charset="2"/>
                        <a:buChar char="§"/>
                      </a:pPr>
                      <a:r>
                        <a:rPr lang="it-IT" sz="1000" b="0" i="0" u="none" strike="noStrike" kern="1200" baseline="0" dirty="0">
                          <a:solidFill>
                            <a:srgbClr val="0070C0"/>
                          </a:solidFill>
                          <a:latin typeface="+mn-lt"/>
                          <a:ea typeface="+mn-ea"/>
                          <a:cs typeface="+mn-cs"/>
                        </a:rPr>
                        <a:t> Rappresenta un semplice percorso     motorio </a:t>
                      </a:r>
                    </a:p>
                    <a:p>
                      <a:pPr marL="171450" indent="-171450" algn="just">
                        <a:buFont typeface="Wingdings" panose="05000000000000000000" pitchFamily="2" charset="2"/>
                        <a:buChar char="§"/>
                      </a:pPr>
                      <a:r>
                        <a:rPr lang="it-IT" sz="1000" b="0" i="0" u="none" strike="noStrike" kern="1200" baseline="0" dirty="0">
                          <a:solidFill>
                            <a:srgbClr val="0070C0"/>
                          </a:solidFill>
                          <a:latin typeface="+mn-lt"/>
                          <a:ea typeface="+mn-ea"/>
                          <a:cs typeface="+mn-cs"/>
                        </a:rPr>
                        <a:t> Rappresenta semplici raggruppamenti </a:t>
                      </a:r>
                    </a:p>
                    <a:p>
                      <a:pPr marL="171450" indent="-171450" algn="just">
                        <a:buFont typeface="Wingdings" panose="05000000000000000000" pitchFamily="2" charset="2"/>
                        <a:buChar char="§"/>
                      </a:pPr>
                      <a:r>
                        <a:rPr lang="it-IT" sz="1000" b="0" i="0" u="none" strike="noStrike" kern="1200" baseline="0" dirty="0">
                          <a:solidFill>
                            <a:srgbClr val="0070C0"/>
                          </a:solidFill>
                          <a:latin typeface="+mn-lt"/>
                          <a:ea typeface="+mn-ea"/>
                          <a:cs typeface="+mn-cs"/>
                        </a:rPr>
                        <a:t> Costruire raggruppamenti secondo elementi  dati o personali.</a:t>
                      </a:r>
                    </a:p>
                    <a:p>
                      <a:pPr marL="171450" indent="-171450" algn="just">
                        <a:buFont typeface="Wingdings" panose="05000000000000000000" pitchFamily="2" charset="2"/>
                        <a:buChar char="§"/>
                      </a:pPr>
                      <a:r>
                        <a:rPr lang="it-IT" sz="1000" b="0" i="0" u="none" strike="noStrike" kern="1200" baseline="0" dirty="0">
                          <a:solidFill>
                            <a:srgbClr val="0070C0"/>
                          </a:solidFill>
                          <a:latin typeface="+mn-lt"/>
                          <a:ea typeface="+mn-ea"/>
                          <a:cs typeface="+mn-cs"/>
                        </a:rPr>
                        <a:t> Riconosce e rappresenta quantità diverse(pochi, tanti ,uno ,nessuno ,molti). </a:t>
                      </a:r>
                    </a:p>
                    <a:p>
                      <a:pPr marL="171450" indent="-171450" algn="just">
                        <a:buFont typeface="Wingdings" panose="05000000000000000000" pitchFamily="2" charset="2"/>
                        <a:buChar char="§"/>
                      </a:pPr>
                      <a:r>
                        <a:rPr lang="it-IT" sz="1000" b="0" i="0" u="none" strike="noStrike" kern="1200" baseline="0" dirty="0">
                          <a:solidFill>
                            <a:srgbClr val="0070C0"/>
                          </a:solidFill>
                          <a:latin typeface="+mn-lt"/>
                          <a:ea typeface="+mn-ea"/>
                          <a:cs typeface="+mn-cs"/>
                        </a:rPr>
                        <a:t>Utilizza strumenti per registrare dati. </a:t>
                      </a:r>
                    </a:p>
                    <a:p>
                      <a:pPr marL="171450" indent="-171450" algn="just">
                        <a:buFont typeface="Wingdings" panose="05000000000000000000" pitchFamily="2" charset="2"/>
                        <a:buChar char="§"/>
                      </a:pPr>
                      <a:r>
                        <a:rPr lang="it-IT" sz="1000" b="0" i="0" u="none" strike="noStrike" kern="1200" baseline="0" dirty="0">
                          <a:solidFill>
                            <a:srgbClr val="0070C0"/>
                          </a:solidFill>
                          <a:latin typeface="+mn-lt"/>
                          <a:ea typeface="+mn-ea"/>
                          <a:cs typeface="+mn-cs"/>
                        </a:rPr>
                        <a:t>Ordina una sequenza di tre immagini </a:t>
                      </a:r>
                    </a:p>
                    <a:p>
                      <a:pPr marL="171450" indent="-171450" algn="just">
                        <a:buFont typeface="Wingdings" panose="05000000000000000000" pitchFamily="2" charset="2"/>
                        <a:buChar char="§"/>
                      </a:pPr>
                      <a:r>
                        <a:rPr lang="it-IT" sz="1000" b="0" i="0" u="none" strike="noStrike" kern="1200" baseline="0" dirty="0">
                          <a:solidFill>
                            <a:srgbClr val="0070C0"/>
                          </a:solidFill>
                          <a:latin typeface="+mn-lt"/>
                          <a:ea typeface="+mn-ea"/>
                          <a:cs typeface="+mn-cs"/>
                        </a:rPr>
                        <a:t>Ordina in ordine crescente.</a:t>
                      </a:r>
                    </a:p>
                    <a:p>
                      <a:pPr marL="171450" indent="-171450">
                        <a:buFont typeface="Wingdings" panose="05000000000000000000" pitchFamily="2" charset="2"/>
                        <a:buChar char="§"/>
                      </a:pPr>
                      <a:endParaRPr lang="it-IT" sz="1000" b="0" i="0" u="none" strike="noStrike" kern="1200" baseline="0" dirty="0">
                        <a:solidFill>
                          <a:srgbClr val="0070C0"/>
                        </a:solidFill>
                        <a:latin typeface="+mn-lt"/>
                        <a:ea typeface="+mn-ea"/>
                        <a:cs typeface="+mn-cs"/>
                      </a:endParaRPr>
                    </a:p>
                    <a:p>
                      <a:pPr marL="0" indent="0">
                        <a:buFont typeface="Wingdings" panose="05000000000000000000" pitchFamily="2" charset="2"/>
                        <a:buNone/>
                      </a:pPr>
                      <a:endParaRPr lang="it-IT" sz="1000" b="0" i="0" u="none" strike="noStrike" kern="1200" baseline="0" dirty="0">
                        <a:solidFill>
                          <a:srgbClr val="0070C0"/>
                        </a:solidFill>
                        <a:latin typeface="+mn-lt"/>
                        <a:ea typeface="+mn-ea"/>
                        <a:cs typeface="+mn-cs"/>
                      </a:endParaRPr>
                    </a:p>
                  </a:txBody>
                  <a:tcPr anchor="ctr" horzOverflow="overflow"/>
                </a:tc>
                <a:tc rowSpan="3">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00" b="0" i="0" u="none" strike="noStrike" kern="1200" baseline="0" dirty="0">
                          <a:solidFill>
                            <a:srgbClr val="0070C0"/>
                          </a:solidFill>
                          <a:latin typeface="+mn-lt"/>
                          <a:ea typeface="+mn-ea"/>
                          <a:cs typeface="+mn-cs"/>
                        </a:rPr>
                        <a:t> Collocare e rappresentare  se stesso o un oggetto dentro e fuori / sopra e sotto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00" b="0" i="0" u="none" strike="noStrike" kern="1200" baseline="0" dirty="0">
                          <a:solidFill>
                            <a:srgbClr val="0070C0"/>
                          </a:solidFill>
                          <a:latin typeface="+mn-lt"/>
                          <a:ea typeface="+mn-ea"/>
                          <a:cs typeface="+mn-cs"/>
                        </a:rPr>
                        <a:t>Rappresentare semplici raggruppamenti </a:t>
                      </a:r>
                    </a:p>
                    <a:p>
                      <a:pPr marL="0" indent="0">
                        <a:buFont typeface="Wingdings" panose="05000000000000000000" pitchFamily="2" charset="2"/>
                        <a:buNone/>
                      </a:pPr>
                      <a:endParaRPr lang="it-IT" sz="1000" b="0" i="0" u="none" strike="noStrike" kern="1200" baseline="0" dirty="0">
                        <a:solidFill>
                          <a:srgbClr val="0070C0"/>
                        </a:solidFill>
                        <a:latin typeface="+mn-lt"/>
                        <a:ea typeface="+mn-ea"/>
                        <a:cs typeface="+mn-cs"/>
                      </a:endParaRPr>
                    </a:p>
                  </a:txBody>
                  <a:tcPr anchor="ctr" horzOverflow="overflow"/>
                </a:tc>
                <a:extLst>
                  <a:ext uri="{0D108BD9-81ED-4DB2-BD59-A6C34878D82A}">
                    <a16:rowId xmlns:a16="http://schemas.microsoft.com/office/drawing/2014/main" val="10002"/>
                  </a:ext>
                </a:extLst>
              </a:tr>
              <a:tr h="132818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u="none" strike="noStrike" cap="none" normalizeH="0" baseline="0" dirty="0">
                          <a:ln>
                            <a:noFill/>
                          </a:ln>
                          <a:solidFill>
                            <a:schemeClr val="tx2">
                              <a:lumMod val="60000"/>
                              <a:lumOff val="40000"/>
                            </a:schemeClr>
                          </a:solidFill>
                          <a:effectLst/>
                          <a:latin typeface="Comic Sans MS" panose="030F0702030302020204" pitchFamily="66" charset="0"/>
                        </a:rPr>
                        <a:t>SPAZIO E FIGURE</a:t>
                      </a:r>
                      <a:endPar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Ha familiarità con le strategie del contare e con quelle per eseguire prime misurazioni di lunghezza, peso</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p>
                      <a:pPr marL="171450" indent="-171450">
                        <a:buFont typeface="Wingdings" panose="05000000000000000000" pitchFamily="2" charset="2"/>
                        <a:buChar char="Ø"/>
                      </a:pPr>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marL="171450" indent="-171450">
                        <a:buFont typeface="Wingdings" panose="05000000000000000000" pitchFamily="2" charset="2"/>
                        <a:buChar char="Ø"/>
                      </a:pPr>
                      <a:endParaRPr lang="it-IT" sz="9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vMerge="1">
                  <a:txBody>
                    <a:bodyPr/>
                    <a:lstStyle/>
                    <a:p>
                      <a:endParaRPr lang="it-IT"/>
                    </a:p>
                  </a:txBody>
                  <a:tcPr/>
                </a:tc>
                <a:tc vMerge="1">
                  <a:txBody>
                    <a:bodyPr/>
                    <a:lstStyle/>
                    <a:p>
                      <a:endParaRPr lang="it-IT"/>
                    </a:p>
                  </a:txBody>
                  <a:tcPr/>
                </a:tc>
                <a:extLst>
                  <a:ext uri="{0D108BD9-81ED-4DB2-BD59-A6C34878D82A}">
                    <a16:rowId xmlns:a16="http://schemas.microsoft.com/office/drawing/2014/main" val="10003"/>
                  </a:ext>
                </a:extLst>
              </a:tr>
              <a:tr h="144072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1000" b="1" u="none" strike="noStrike" kern="1200" baseline="0" dirty="0">
                          <a:solidFill>
                            <a:schemeClr val="tx2">
                              <a:lumMod val="60000"/>
                              <a:lumOff val="40000"/>
                            </a:schemeClr>
                          </a:solidFill>
                          <a:latin typeface="Comic Sans MS" panose="030F0702030302020204" pitchFamily="66" charset="0"/>
                        </a:rPr>
                        <a:t> RELAZIONI, DATI E PREVISIONI </a:t>
                      </a:r>
                    </a:p>
                  </a:txBody>
                  <a:tcPr anchor="ctr" horzOverflow="overflow">
                    <a:lnT w="12700" cap="flat" cmpd="sng" algn="ctr">
                      <a:solidFill>
                        <a:schemeClr val="tx2">
                          <a:lumMod val="60000"/>
                          <a:lumOff val="40000"/>
                        </a:schemeClr>
                      </a:solidFill>
                      <a:prstDash val="solid"/>
                      <a:round/>
                      <a:headEnd type="none" w="med" len="med"/>
                      <a:tailEnd type="none" w="med" len="med"/>
                    </a:lnT>
                  </a:tcPr>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Individua le posizioni di oggetti e persone nello spazio, utilizzando i diversi concetti topologici</a:t>
                      </a:r>
                    </a:p>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p>
                      <a:pPr marL="171450" indent="-171450">
                        <a:buFont typeface="Wingdings" panose="05000000000000000000" pitchFamily="2" charset="2"/>
                        <a:buChar char="Ø"/>
                      </a:pPr>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lnT w="12700" cap="flat" cmpd="sng" algn="ctr">
                      <a:solidFill>
                        <a:schemeClr val="tx2">
                          <a:lumMod val="60000"/>
                          <a:lumOff val="40000"/>
                        </a:schemeClr>
                      </a:solidFill>
                      <a:prstDash val="solid"/>
                      <a:round/>
                      <a:headEnd type="none" w="med" len="med"/>
                      <a:tailEnd type="none" w="med" len="med"/>
                    </a:lnT>
                  </a:tcPr>
                </a:tc>
                <a:tc>
                  <a:txBody>
                    <a:bodyPr/>
                    <a:lstStyle/>
                    <a:p>
                      <a:pPr marL="171450" indent="-171450">
                        <a:buFont typeface="Wingdings" panose="05000000000000000000" pitchFamily="2" charset="2"/>
                        <a:buChar char="Ø"/>
                      </a:pPr>
                      <a:endParaRPr lang="it-IT" sz="9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lnT w="12700" cap="flat" cmpd="sng" algn="ctr">
                      <a:solidFill>
                        <a:schemeClr val="tx2">
                          <a:lumMod val="60000"/>
                          <a:lumOff val="40000"/>
                        </a:schemeClr>
                      </a:solidFill>
                      <a:prstDash val="solid"/>
                      <a:round/>
                      <a:headEnd type="none" w="med" len="med"/>
                      <a:tailEnd type="none" w="med" len="med"/>
                    </a:lnT>
                  </a:tcPr>
                </a:tc>
                <a:tc vMerge="1">
                  <a:txBody>
                    <a:bodyPr/>
                    <a:lstStyle/>
                    <a:p>
                      <a:endParaRPr lang="it-IT"/>
                    </a:p>
                  </a:txBody>
                  <a:tcPr/>
                </a:tc>
                <a:tc vMerge="1">
                  <a:txBody>
                    <a:bodyPr/>
                    <a:lstStyle/>
                    <a:p>
                      <a:endParaRPr lang="it-IT"/>
                    </a:p>
                  </a:txBody>
                  <a:tcPr/>
                </a:tc>
                <a:extLst>
                  <a:ext uri="{0D108BD9-81ED-4DB2-BD59-A6C34878D82A}">
                    <a16:rowId xmlns:a16="http://schemas.microsoft.com/office/drawing/2014/main" val="10004"/>
                  </a:ext>
                </a:extLst>
              </a:tr>
            </a:tbl>
          </a:graphicData>
        </a:graphic>
      </p:graphicFrame>
      <p:sp>
        <p:nvSpPr>
          <p:cNvPr id="5" name="Segnaposto numero diapositiva 4"/>
          <p:cNvSpPr>
            <a:spLocks noGrp="1"/>
          </p:cNvSpPr>
          <p:nvPr>
            <p:ph type="sldNum" sz="quarter" idx="12"/>
          </p:nvPr>
        </p:nvSpPr>
        <p:spPr>
          <a:xfrm>
            <a:off x="8316416" y="6531818"/>
            <a:ext cx="650810" cy="298326"/>
          </a:xfrm>
        </p:spPr>
        <p:txBody>
          <a:bodyPr/>
          <a:lstStyle/>
          <a:p>
            <a:fld id="{FF435FF0-A5BC-47FA-9B2B-A8C23C837CEF}" type="slidenum">
              <a:rPr lang="it-IT" smtClean="0"/>
              <a:pPr/>
              <a:t>21</a:t>
            </a:fld>
            <a:endParaRPr lang="it-IT" dirty="0"/>
          </a:p>
        </p:txBody>
      </p:sp>
    </p:spTree>
    <p:extLst>
      <p:ext uri="{BB962C8B-B14F-4D97-AF65-F5344CB8AC3E}">
        <p14:creationId xmlns:p14="http://schemas.microsoft.com/office/powerpoint/2010/main" val="1005003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485900" y="188913"/>
            <a:ext cx="6094413" cy="738187"/>
          </a:xfrm>
          <a:prstGeom prst="rect">
            <a:avLst/>
          </a:prstGeom>
          <a:noFill/>
          <a:ln w="9525">
            <a:noFill/>
            <a:miter lim="800000"/>
            <a:headEnd/>
            <a:tailEnd/>
          </a:ln>
          <a:effectLst/>
        </p:spPr>
        <p:txBody>
          <a:bodyPr wrap="none">
            <a:spAutoFit/>
          </a:bodyPr>
          <a:lstStyle/>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cs typeface="+mn-cs"/>
              </a:rPr>
              <a:t>PROGETTAZIONE ANNUALE PER LO SVILUPPO DI COMPETENZE</a:t>
            </a:r>
          </a:p>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cs typeface="+mn-cs"/>
              </a:rPr>
              <a:t>LA CONOSCENZA DEL MONDO (SCIENZE)</a:t>
            </a:r>
          </a:p>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cs typeface="+mn-cs"/>
              </a:rPr>
              <a:t>   </a:t>
            </a:r>
            <a:r>
              <a:rPr lang="it-IT" sz="1400" b="1" dirty="0">
                <a:solidFill>
                  <a:schemeClr val="tx2">
                    <a:lumMod val="60000"/>
                    <a:lumOff val="40000"/>
                  </a:schemeClr>
                </a:solidFill>
                <a:latin typeface="Comic Sans MS" panose="030F0702030302020204" pitchFamily="66" charset="0"/>
              </a:rPr>
              <a:t>ANNI 4</a:t>
            </a:r>
            <a:r>
              <a:rPr lang="it-IT" sz="1400" b="1" dirty="0">
                <a:solidFill>
                  <a:schemeClr val="tx2">
                    <a:lumMod val="60000"/>
                    <a:lumOff val="40000"/>
                  </a:schemeClr>
                </a:solidFill>
                <a:latin typeface="Comic Sans MS" panose="030F0702030302020204" pitchFamily="66" charset="0"/>
                <a:cs typeface="+mn-cs"/>
              </a:rPr>
              <a:t> </a:t>
            </a:r>
          </a:p>
        </p:txBody>
      </p:sp>
      <p:graphicFrame>
        <p:nvGraphicFramePr>
          <p:cNvPr id="50241" name="Group 65"/>
          <p:cNvGraphicFramePr>
            <a:graphicFrameLocks noGrp="1"/>
          </p:cNvGraphicFramePr>
          <p:nvPr>
            <p:extLst>
              <p:ext uri="{D42A27DB-BD31-4B8C-83A1-F6EECF244321}">
                <p14:modId xmlns:p14="http://schemas.microsoft.com/office/powerpoint/2010/main" val="715178965"/>
              </p:ext>
            </p:extLst>
          </p:nvPr>
        </p:nvGraphicFramePr>
        <p:xfrm>
          <a:off x="395536" y="987053"/>
          <a:ext cx="8352929" cy="5122882"/>
        </p:xfrm>
        <a:graphic>
          <a:graphicData uri="http://schemas.openxmlformats.org/drawingml/2006/table">
            <a:tbl>
              <a:tblPr>
                <a:tableStyleId>{BC89EF96-8CEA-46FF-86C4-4CE0E7609802}</a:tableStyleId>
              </a:tblPr>
              <a:tblGrid>
                <a:gridCol w="966979">
                  <a:extLst>
                    <a:ext uri="{9D8B030D-6E8A-4147-A177-3AD203B41FA5}">
                      <a16:colId xmlns:a16="http://schemas.microsoft.com/office/drawing/2014/main" val="20000"/>
                    </a:ext>
                  </a:extLst>
                </a:gridCol>
                <a:gridCol w="2000772">
                  <a:extLst>
                    <a:ext uri="{9D8B030D-6E8A-4147-A177-3AD203B41FA5}">
                      <a16:colId xmlns:a16="http://schemas.microsoft.com/office/drawing/2014/main" val="20001"/>
                    </a:ext>
                  </a:extLst>
                </a:gridCol>
                <a:gridCol w="1875736">
                  <a:extLst>
                    <a:ext uri="{9D8B030D-6E8A-4147-A177-3AD203B41FA5}">
                      <a16:colId xmlns:a16="http://schemas.microsoft.com/office/drawing/2014/main" val="20002"/>
                    </a:ext>
                  </a:extLst>
                </a:gridCol>
                <a:gridCol w="1754721">
                  <a:extLst>
                    <a:ext uri="{9D8B030D-6E8A-4147-A177-3AD203B41FA5}">
                      <a16:colId xmlns:a16="http://schemas.microsoft.com/office/drawing/2014/main" val="20003"/>
                    </a:ext>
                  </a:extLst>
                </a:gridCol>
                <a:gridCol w="1754721">
                  <a:extLst>
                    <a:ext uri="{9D8B030D-6E8A-4147-A177-3AD203B41FA5}">
                      <a16:colId xmlns:a16="http://schemas.microsoft.com/office/drawing/2014/main" val="4134263922"/>
                    </a:ext>
                  </a:extLst>
                </a:gridCol>
              </a:tblGrid>
              <a:tr h="1037503">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12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marL="91434" marR="91434" marT="45712" marB="45712"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12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marL="91434" marR="91434" marT="45712" marB="45712"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marL="91434" marR="91434" marT="45712" marB="45712"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QUATTRO ANNI</a:t>
                      </a:r>
                    </a:p>
                  </a:txBody>
                  <a:tcPr marL="91434" marR="91434" marT="45712" marB="45712"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marL="91434" marR="91434" marT="45712" marB="45712" anchor="ctr" horzOverflow="overflow"/>
                </a:tc>
                <a:extLst>
                  <a:ext uri="{0D108BD9-81ED-4DB2-BD59-A6C34878D82A}">
                    <a16:rowId xmlns:a16="http://schemas.microsoft.com/office/drawing/2014/main" val="10001"/>
                  </a:ext>
                </a:extLst>
              </a:tr>
              <a:tr h="133480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it-IT" sz="1000" b="1" i="0" dirty="0">
                          <a:solidFill>
                            <a:schemeClr val="tx2">
                              <a:lumMod val="60000"/>
                              <a:lumOff val="40000"/>
                            </a:schemeClr>
                          </a:solidFill>
                          <a:latin typeface="Comic Sans MS" pitchFamily="66" charset="0"/>
                        </a:rPr>
                        <a:t>ESPLORARE E DESCRIVERE OGGETTI E MATERIALI</a:t>
                      </a:r>
                      <a:endParaRPr kumimoji="0" lang="it-IT" sz="1000" b="1" i="0" u="none" strike="noStrike" cap="none" normalizeH="0" baseline="0" dirty="0">
                        <a:ln>
                          <a:noFill/>
                        </a:ln>
                        <a:solidFill>
                          <a:schemeClr val="tx2">
                            <a:lumMod val="60000"/>
                            <a:lumOff val="40000"/>
                          </a:schemeClr>
                        </a:solidFill>
                        <a:effectLst/>
                        <a:latin typeface="Comic Sans MS" pitchFamily="66" charset="0"/>
                      </a:endParaRPr>
                    </a:p>
                  </a:txBody>
                  <a:tcPr marL="91434" marR="91434" marT="45712" marB="45712" anchor="ctr" horzOverflow="overflow"/>
                </a:tc>
                <a:tc>
                  <a:txBody>
                    <a:bodyPr/>
                    <a:lstStyle/>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Esplorare il mondo circostante cogliendone i cambiamenti e descrivendone semplici fenomeni.</a:t>
                      </a:r>
                    </a:p>
                    <a:p>
                      <a:pPr marL="176213" indent="-176213">
                        <a:buFont typeface="+mj-lt"/>
                        <a:buAutoNum type="alphaLcPeriod"/>
                      </a:pPr>
                      <a:endParaRPr lang="it-IT" sz="1000" b="1" u="none" strike="noStrike" kern="1200" baseline="0" dirty="0">
                        <a:solidFill>
                          <a:schemeClr val="tx2">
                            <a:lumMod val="60000"/>
                            <a:lumOff val="40000"/>
                          </a:schemeClr>
                        </a:solidFill>
                        <a:latin typeface="Comic Sans MS" panose="030F0702030302020204" pitchFamily="66" charset="0"/>
                      </a:endParaRPr>
                    </a:p>
                    <a:p>
                      <a:pPr marL="176213" indent="-176213">
                        <a:buFont typeface="+mj-lt"/>
                        <a:buAutoNum type="alphaLcPeriod"/>
                      </a:pPr>
                      <a:endParaRPr lang="it-IT" sz="1000" b="1" u="none" strike="noStrike" kern="1200" baseline="0" dirty="0">
                        <a:solidFill>
                          <a:schemeClr val="tx2">
                            <a:lumMod val="60000"/>
                            <a:lumOff val="40000"/>
                          </a:schemeClr>
                        </a:solidFill>
                        <a:latin typeface="Comic Sans MS" panose="030F0702030302020204" pitchFamily="66" charset="0"/>
                      </a:endParaRPr>
                    </a:p>
                    <a:p>
                      <a:pPr marL="171450" marR="0" lvl="0" indent="-17145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pPr>
                      <a:endParaRPr lang="it-IT" sz="1000" kern="1200" dirty="0">
                        <a:solidFill>
                          <a:schemeClr val="tx2">
                            <a:lumMod val="60000"/>
                            <a:lumOff val="40000"/>
                          </a:schemeClr>
                        </a:solidFill>
                        <a:latin typeface="Comic Sans MS" pitchFamily="66" charset="0"/>
                        <a:ea typeface="+mn-ea"/>
                        <a:cs typeface="+mn-cs"/>
                      </a:endParaRPr>
                    </a:p>
                  </a:txBody>
                  <a:tcPr marL="91434" marR="91434" marT="45712" marB="45712" anchor="ctr" horzOverflow="overflow"/>
                </a:tc>
                <a:tc>
                  <a:txBody>
                    <a:bodyPr/>
                    <a:lstStyle/>
                    <a:p>
                      <a:endParaRPr lang="it-IT" sz="1100"/>
                    </a:p>
                  </a:txBody>
                  <a:tcPr marL="91434" marR="91434" marT="45712" marB="45712" anchor="ctr" horzOverflow="overflow"/>
                </a:tc>
                <a:tc rowSpan="3">
                  <a:txBody>
                    <a:bodyPr/>
                    <a:lstStyle/>
                    <a:p>
                      <a:pPr marL="171450" indent="-171450" algn="just">
                        <a:buFont typeface="Wingdings" panose="05000000000000000000" pitchFamily="2" charset="2"/>
                        <a:buChar char="§"/>
                      </a:pPr>
                      <a:r>
                        <a:rPr lang="it-IT" sz="1000" b="0" i="0" u="none" strike="noStrike" kern="1200" baseline="0" dirty="0">
                          <a:solidFill>
                            <a:schemeClr val="tx2">
                              <a:lumMod val="60000"/>
                              <a:lumOff val="40000"/>
                            </a:schemeClr>
                          </a:solidFill>
                          <a:latin typeface="+mn-lt"/>
                          <a:ea typeface="+mn-ea"/>
                          <a:cs typeface="+mn-cs"/>
                        </a:rPr>
                        <a:t> </a:t>
                      </a:r>
                      <a:r>
                        <a:rPr lang="it-IT" sz="1000" b="0" i="0" u="none" strike="noStrike" kern="1200" baseline="0" dirty="0">
                          <a:solidFill>
                            <a:schemeClr val="accent1"/>
                          </a:solidFill>
                          <a:latin typeface="+mn-lt"/>
                          <a:ea typeface="+mn-ea"/>
                          <a:cs typeface="+mn-cs"/>
                        </a:rPr>
                        <a:t>Distingue su immagini la notte e il giorno  </a:t>
                      </a:r>
                    </a:p>
                    <a:p>
                      <a:pPr marL="171450" indent="-171450" algn="just">
                        <a:buFont typeface="Wingdings" panose="05000000000000000000" pitchFamily="2" charset="2"/>
                        <a:buChar char="§"/>
                      </a:pPr>
                      <a:r>
                        <a:rPr lang="it-IT" sz="1000" b="0" i="0" u="none" strike="noStrike" kern="1200" baseline="0" dirty="0">
                          <a:solidFill>
                            <a:schemeClr val="accent1"/>
                          </a:solidFill>
                          <a:latin typeface="+mn-lt"/>
                          <a:ea typeface="+mn-ea"/>
                          <a:cs typeface="+mn-cs"/>
                        </a:rPr>
                        <a:t>Acquisisce il concetto di successione temporale (prima, dopo) in relazione ad</a:t>
                      </a:r>
                    </a:p>
                    <a:p>
                      <a:pPr marL="0" indent="0" algn="just">
                        <a:buFont typeface="Wingdings" panose="05000000000000000000" pitchFamily="2" charset="2"/>
                        <a:buNone/>
                      </a:pPr>
                      <a:r>
                        <a:rPr lang="it-IT" sz="1000" b="0" i="0" u="none" strike="noStrike" kern="1200" baseline="0" dirty="0">
                          <a:solidFill>
                            <a:schemeClr val="accent1"/>
                          </a:solidFill>
                          <a:latin typeface="+mn-lt"/>
                          <a:ea typeface="+mn-ea"/>
                          <a:cs typeface="+mn-cs"/>
                        </a:rPr>
                        <a:t>    esperienze di vita quotidiana,    riferibili           </a:t>
                      </a:r>
                    </a:p>
                    <a:p>
                      <a:pPr marL="0" indent="0" algn="just">
                        <a:buFont typeface="Wingdings" panose="05000000000000000000" pitchFamily="2" charset="2"/>
                        <a:buNone/>
                      </a:pPr>
                      <a:r>
                        <a:rPr lang="it-IT" sz="1000" b="0" i="0" u="none" strike="noStrike" kern="1200" baseline="0" dirty="0">
                          <a:solidFill>
                            <a:schemeClr val="accent1"/>
                          </a:solidFill>
                          <a:latin typeface="+mn-lt"/>
                          <a:ea typeface="+mn-ea"/>
                          <a:cs typeface="+mn-cs"/>
                        </a:rPr>
                        <a:t>   alla  giornata scolastica ,ai cicli naturali</a:t>
                      </a:r>
                    </a:p>
                    <a:p>
                      <a:pPr marL="0" indent="0" algn="just">
                        <a:buFont typeface="Wingdings" panose="05000000000000000000" pitchFamily="2" charset="2"/>
                        <a:buNone/>
                      </a:pPr>
                      <a:r>
                        <a:rPr lang="it-IT" sz="1000" b="0" i="0" u="none" strike="noStrike" kern="1200" baseline="0" dirty="0">
                          <a:solidFill>
                            <a:schemeClr val="accent1"/>
                          </a:solidFill>
                          <a:latin typeface="+mn-lt"/>
                          <a:ea typeface="+mn-ea"/>
                          <a:cs typeface="+mn-cs"/>
                        </a:rPr>
                        <a:t>     e a elementari esperienze scientifiche.</a:t>
                      </a:r>
                    </a:p>
                    <a:p>
                      <a:pPr marL="171450" indent="-171450" algn="just">
                        <a:buFont typeface="Wingdings" panose="05000000000000000000" pitchFamily="2" charset="2"/>
                        <a:buChar char="§"/>
                      </a:pPr>
                      <a:r>
                        <a:rPr lang="it-IT" sz="1000" b="0" i="0" u="none" strike="noStrike" kern="1200" baseline="0" dirty="0">
                          <a:solidFill>
                            <a:srgbClr val="0070C0"/>
                          </a:solidFill>
                          <a:latin typeface="+mn-lt"/>
                          <a:ea typeface="+mn-ea"/>
                          <a:cs typeface="+mn-cs"/>
                        </a:rPr>
                        <a:t>Riconosce gli effetti delle emozioni sul nostro corpo(rossore del volto, battito del </a:t>
                      </a:r>
                      <a:r>
                        <a:rPr lang="it-IT" sz="1000" b="0" i="0" u="none" strike="noStrike" kern="1200" baseline="0" dirty="0" err="1">
                          <a:solidFill>
                            <a:srgbClr val="0070C0"/>
                          </a:solidFill>
                          <a:latin typeface="+mn-lt"/>
                          <a:ea typeface="+mn-ea"/>
                          <a:cs typeface="+mn-cs"/>
                        </a:rPr>
                        <a:t>cuore,ecc</a:t>
                      </a:r>
                      <a:r>
                        <a:rPr lang="it-IT" sz="1000" b="0" i="0" u="none" strike="noStrike" kern="1200" baseline="0" dirty="0">
                          <a:solidFill>
                            <a:srgbClr val="0070C0"/>
                          </a:solidFill>
                          <a:latin typeface="+mn-lt"/>
                          <a:ea typeface="+mn-ea"/>
                          <a:cs typeface="+mn-cs"/>
                        </a:rPr>
                        <a:t>) </a:t>
                      </a:r>
                      <a:endParaRPr lang="it-IT" sz="1000" b="0" i="0" u="none" strike="noStrike" kern="1200" baseline="0" dirty="0">
                        <a:solidFill>
                          <a:schemeClr val="accent1"/>
                        </a:solidFill>
                        <a:latin typeface="+mn-lt"/>
                        <a:ea typeface="+mn-ea"/>
                        <a:cs typeface="+mn-cs"/>
                      </a:endParaRPr>
                    </a:p>
                    <a:p>
                      <a:pPr marL="171450" indent="-171450" algn="just">
                        <a:buFont typeface="Wingdings" panose="05000000000000000000" pitchFamily="2" charset="2"/>
                        <a:buChar char="§"/>
                      </a:pPr>
                      <a:r>
                        <a:rPr lang="it-IT" sz="1000" b="0" i="0" u="none" strike="noStrike" kern="1200" baseline="0" dirty="0">
                          <a:solidFill>
                            <a:schemeClr val="accent1"/>
                          </a:solidFill>
                          <a:latin typeface="+mn-lt"/>
                          <a:ea typeface="+mn-ea"/>
                          <a:cs typeface="+mn-cs"/>
                        </a:rPr>
                        <a:t>Formula previsioni e prime ipotesi.</a:t>
                      </a:r>
                    </a:p>
                    <a:p>
                      <a:pPr marL="171450" indent="-171450" algn="just">
                        <a:buFont typeface="Wingdings" panose="05000000000000000000" pitchFamily="2" charset="2"/>
                        <a:buChar char="§"/>
                      </a:pPr>
                      <a:r>
                        <a:rPr lang="it-IT" sz="1000" b="0" i="0" u="none" strike="noStrike" kern="1200" baseline="0" dirty="0">
                          <a:solidFill>
                            <a:schemeClr val="accent1"/>
                          </a:solidFill>
                          <a:latin typeface="+mn-lt"/>
                          <a:ea typeface="+mn-ea"/>
                          <a:cs typeface="+mn-cs"/>
                        </a:rPr>
                        <a:t>Descrive le sperimentazioni effettuate.</a:t>
                      </a:r>
                    </a:p>
                    <a:p>
                      <a:pPr marL="171450" indent="-171450" algn="just">
                        <a:buFont typeface="Wingdings" panose="05000000000000000000" pitchFamily="2" charset="2"/>
                        <a:buChar char="§"/>
                      </a:pPr>
                      <a:r>
                        <a:rPr lang="it-IT" sz="1000" b="0" i="0" u="none" strike="noStrike" kern="1200" baseline="0" dirty="0">
                          <a:solidFill>
                            <a:schemeClr val="accent1"/>
                          </a:solidFill>
                          <a:latin typeface="+mn-lt"/>
                          <a:ea typeface="+mn-ea"/>
                          <a:cs typeface="+mn-cs"/>
                        </a:rPr>
                        <a:t>Dimostra autonomia nelle prassi igienico-sanitarie.</a:t>
                      </a:r>
                    </a:p>
                    <a:p>
                      <a:pPr marL="171450" indent="-171450" algn="just">
                        <a:buFont typeface="Wingdings" panose="05000000000000000000" pitchFamily="2" charset="2"/>
                        <a:buChar char="§"/>
                      </a:pPr>
                      <a:r>
                        <a:rPr lang="it-IT" sz="1000" b="0" i="0" u="none" strike="noStrike" kern="1200" baseline="0" dirty="0">
                          <a:solidFill>
                            <a:schemeClr val="accent1"/>
                          </a:solidFill>
                          <a:latin typeface="+mn-lt"/>
                          <a:ea typeface="+mn-ea"/>
                          <a:cs typeface="+mn-cs"/>
                        </a:rPr>
                        <a:t>Ha acquisito corrette abitudini alimentari.  </a:t>
                      </a:r>
                    </a:p>
                    <a:p>
                      <a:pPr algn="l"/>
                      <a:r>
                        <a:rPr lang="it-IT" sz="1000" b="0" i="0" u="none" strike="noStrike" kern="1200" baseline="0" dirty="0">
                          <a:solidFill>
                            <a:schemeClr val="accent1"/>
                          </a:solidFill>
                          <a:latin typeface="+mn-lt"/>
                          <a:ea typeface="+mn-ea"/>
                          <a:cs typeface="+mn-cs"/>
                        </a:rPr>
                        <a:t>	</a:t>
                      </a:r>
                    </a:p>
                  </a:txBody>
                  <a:tcPr marL="91434" marR="91434" marT="45712" marB="45712" anchor="ctr" horzOverflow="overflow"/>
                </a:tc>
                <a:tc rowSpan="3">
                  <a:txBody>
                    <a:bodyPr/>
                    <a:lstStyle/>
                    <a:p>
                      <a:pPr marL="171450" indent="-171450" algn="just">
                        <a:buFont typeface="Wingdings" panose="05000000000000000000" pitchFamily="2" charset="2"/>
                        <a:buChar char="§"/>
                      </a:pPr>
                      <a:r>
                        <a:rPr lang="it-IT" sz="1000" b="0" i="0" u="none" strike="noStrike" kern="1200" baseline="0" dirty="0">
                          <a:solidFill>
                            <a:schemeClr val="accent1"/>
                          </a:solidFill>
                          <a:latin typeface="+mn-lt"/>
                          <a:ea typeface="+mn-ea"/>
                          <a:cs typeface="+mn-cs"/>
                        </a:rPr>
                        <a:t>Acquisire il concetto di successione temporale (prima, dopo) in relazione ad esperienze di vita quotidiana.	</a:t>
                      </a:r>
                    </a:p>
                    <a:p>
                      <a:pPr algn="l"/>
                      <a:endParaRPr lang="it-IT" sz="1000" b="0" i="0" u="none" strike="noStrike" kern="1200" baseline="0" dirty="0">
                        <a:solidFill>
                          <a:schemeClr val="accent1"/>
                        </a:solidFill>
                        <a:latin typeface="+mn-lt"/>
                        <a:ea typeface="+mn-ea"/>
                        <a:cs typeface="+mn-cs"/>
                      </a:endParaRPr>
                    </a:p>
                  </a:txBody>
                  <a:tcPr marL="91434" marR="91434" marT="45712" marB="45712" anchor="ctr" horzOverflow="overflow"/>
                </a:tc>
                <a:extLst>
                  <a:ext uri="{0D108BD9-81ED-4DB2-BD59-A6C34878D82A}">
                    <a16:rowId xmlns:a16="http://schemas.microsoft.com/office/drawing/2014/main" val="10002"/>
                  </a:ext>
                </a:extLst>
              </a:tr>
              <a:tr h="1152783">
                <a:tc>
                  <a:txBody>
                    <a:bodyPr/>
                    <a:lstStyle/>
                    <a:p>
                      <a:pPr marL="0" indent="0" algn="ctr" eaLnBrk="0" fontAlgn="base" hangingPunct="0">
                        <a:spcBef>
                          <a:spcPct val="0"/>
                        </a:spcBef>
                        <a:spcAft>
                          <a:spcPct val="0"/>
                        </a:spcAft>
                        <a:buFont typeface="Wingdings" pitchFamily="2" charset="2"/>
                        <a:buNone/>
                        <a:tabLst>
                          <a:tab pos="0" algn="l"/>
                        </a:tabLst>
                      </a:pPr>
                      <a:r>
                        <a:rPr lang="it-IT" sz="1000" b="1" i="0" dirty="0">
                          <a:solidFill>
                            <a:schemeClr val="tx2">
                              <a:lumMod val="60000"/>
                              <a:lumOff val="40000"/>
                            </a:schemeClr>
                          </a:solidFill>
                          <a:latin typeface="Comic Sans MS" pitchFamily="66" charset="0"/>
                        </a:rPr>
                        <a:t>OSSERVARE E SPERIMENTARE SUL CAMPO</a:t>
                      </a:r>
                    </a:p>
                  </a:txBody>
                  <a:tcPr marL="91434" marR="91434" marT="45712" marB="45712"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Conoscere la ciclicità delle stagioni individuando fenomeni atmosferici, mutamenti naturali e comportamenti degli uomini e degli animali.</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marL="91434" marR="91434" marT="45712" marB="45712" anchor="ctr" horzOverflow="overflow"/>
                </a:tc>
                <a:tc>
                  <a:txBody>
                    <a:bodyPr/>
                    <a:lstStyle/>
                    <a:p>
                      <a:endParaRPr lang="it-IT" sz="1100" dirty="0"/>
                    </a:p>
                  </a:txBody>
                  <a:tcPr marL="91434" marR="91434" marT="45712" marB="45712" anchor="ctr" horzOverflow="overflow"/>
                </a:tc>
                <a:tc vMerge="1">
                  <a:txBody>
                    <a:bodyPr/>
                    <a:lstStyle/>
                    <a:p>
                      <a:pPr marL="171450" marR="0" lvl="0" indent="-17145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endParaRPr lang="it-IT" sz="1200" kern="1200" dirty="0">
                        <a:solidFill>
                          <a:schemeClr val="tx2">
                            <a:lumMod val="60000"/>
                            <a:lumOff val="40000"/>
                          </a:schemeClr>
                        </a:solidFill>
                        <a:latin typeface="Comic Sans MS" pitchFamily="66" charset="0"/>
                        <a:ea typeface="+mn-ea"/>
                        <a:cs typeface="+mn-cs"/>
                      </a:endParaRPr>
                    </a:p>
                  </a:txBody>
                  <a:tcPr marL="91434" marR="91434" marT="45712" marB="45712" anchor="ctr" horzOverflow="overflow"/>
                </a:tc>
                <a:tc vMerge="1">
                  <a:txBody>
                    <a:bodyPr/>
                    <a:lstStyle/>
                    <a:p>
                      <a:endParaRPr lang="it-IT"/>
                    </a:p>
                  </a:txBody>
                  <a:tcPr/>
                </a:tc>
                <a:extLst>
                  <a:ext uri="{0D108BD9-81ED-4DB2-BD59-A6C34878D82A}">
                    <a16:rowId xmlns:a16="http://schemas.microsoft.com/office/drawing/2014/main" val="10003"/>
                  </a:ext>
                </a:extLst>
              </a:tr>
              <a:tr h="1581154">
                <a:tc>
                  <a:txBody>
                    <a:bodyPr/>
                    <a:lstStyle/>
                    <a:p>
                      <a:pPr marL="0" indent="0" algn="ctr" eaLnBrk="0" fontAlgn="base" hangingPunct="0">
                        <a:spcBef>
                          <a:spcPct val="0"/>
                        </a:spcBef>
                        <a:spcAft>
                          <a:spcPct val="0"/>
                        </a:spcAft>
                        <a:buFont typeface="Wingdings" pitchFamily="2" charset="2"/>
                        <a:buNone/>
                        <a:tabLst>
                          <a:tab pos="0" algn="l"/>
                        </a:tabLst>
                      </a:pPr>
                      <a:r>
                        <a:rPr lang="it-IT" sz="1000" b="1" i="0" dirty="0">
                          <a:solidFill>
                            <a:schemeClr val="tx2">
                              <a:lumMod val="60000"/>
                              <a:lumOff val="40000"/>
                            </a:schemeClr>
                          </a:solidFill>
                          <a:latin typeface="Comic Sans MS" pitchFamily="66" charset="0"/>
                        </a:rPr>
                        <a:t>L’UOMO I VIVENTI E L’AMBIENTE</a:t>
                      </a:r>
                    </a:p>
                  </a:txBody>
                  <a:tcPr marL="91434" marR="91434" marT="45712" marB="45712" anchor="ct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Interiorizzare positive abitudini alimentari ed eseguire corrette operazioni igienico-sanitarie relative alla cura di sé.</a:t>
                      </a:r>
                    </a:p>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marL="91434" marR="91434" marT="45712" marB="45712" anchor="ctr" horzOverflow="overflow"/>
                </a:tc>
                <a:tc>
                  <a:txBody>
                    <a:bodyPr/>
                    <a:lstStyle/>
                    <a:p>
                      <a:pPr marL="171450" indent="-171450">
                        <a:buFont typeface="Wingdings" panose="05000000000000000000" pitchFamily="2" charset="2"/>
                        <a:buChar char="Ø"/>
                      </a:pPr>
                      <a:endParaRPr lang="it-IT" sz="11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marL="91434" marR="91434" marT="45712" marB="45712" anchor="ctr" horzOverflow="overflow"/>
                </a:tc>
                <a:tc vMerge="1">
                  <a:txBody>
                    <a:bodyPr/>
                    <a:lstStyle/>
                    <a:p>
                      <a:pPr marL="171450" marR="0" lvl="0" indent="-17145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pPr>
                      <a:endParaRPr lang="it-IT" sz="1200" kern="1200" dirty="0">
                        <a:solidFill>
                          <a:schemeClr val="tx2">
                            <a:lumMod val="60000"/>
                            <a:lumOff val="40000"/>
                          </a:schemeClr>
                        </a:solidFill>
                        <a:latin typeface="Comic Sans MS" pitchFamily="66" charset="0"/>
                        <a:ea typeface="+mn-ea"/>
                        <a:cs typeface="+mn-cs"/>
                      </a:endParaRPr>
                    </a:p>
                  </a:txBody>
                  <a:tcPr marL="91434" marR="91434" marT="45712" marB="45712" anchor="ctr" horzOverflow="overflow"/>
                </a:tc>
                <a:tc vMerge="1">
                  <a:txBody>
                    <a:bodyPr/>
                    <a:lstStyle/>
                    <a:p>
                      <a:endParaRPr lang="it-IT"/>
                    </a:p>
                  </a:txBody>
                  <a:tcPr/>
                </a:tc>
                <a:extLst>
                  <a:ext uri="{0D108BD9-81ED-4DB2-BD59-A6C34878D82A}">
                    <a16:rowId xmlns:a16="http://schemas.microsoft.com/office/drawing/2014/main" val="10004"/>
                  </a:ext>
                </a:extLst>
              </a:tr>
            </a:tbl>
          </a:graphicData>
        </a:graphic>
      </p:graphicFrame>
      <p:sp>
        <p:nvSpPr>
          <p:cNvPr id="5" name="Segnaposto numero diapositiva 4"/>
          <p:cNvSpPr>
            <a:spLocks noGrp="1"/>
          </p:cNvSpPr>
          <p:nvPr>
            <p:ph type="sldNum" sz="quarter" idx="12"/>
          </p:nvPr>
        </p:nvSpPr>
        <p:spPr>
          <a:xfrm>
            <a:off x="6804248" y="6492875"/>
            <a:ext cx="2133600" cy="365125"/>
          </a:xfrm>
        </p:spPr>
        <p:txBody>
          <a:bodyPr/>
          <a:lstStyle/>
          <a:p>
            <a:pPr>
              <a:defRPr/>
            </a:pPr>
            <a:fld id="{9A2F3F52-516A-4C2A-A35D-0525D11FDC03}" type="slidenum">
              <a:rPr lang="it-IT"/>
              <a:pPr>
                <a:defRPr/>
              </a:pPr>
              <a:t>22</a:t>
            </a:fld>
            <a:endParaRPr lang="it-IT" dirty="0"/>
          </a:p>
        </p:txBody>
      </p:sp>
    </p:spTree>
    <p:extLst>
      <p:ext uri="{BB962C8B-B14F-4D97-AF65-F5344CB8AC3E}">
        <p14:creationId xmlns:p14="http://schemas.microsoft.com/office/powerpoint/2010/main" val="18324816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ChangeArrowheads="1"/>
          </p:cNvSpPr>
          <p:nvPr/>
        </p:nvSpPr>
        <p:spPr bwMode="auto">
          <a:xfrm>
            <a:off x="1618988" y="260350"/>
            <a:ext cx="60949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it-IT" altLang="it-IT" sz="1400" b="1" dirty="0">
                <a:solidFill>
                  <a:srgbClr val="558ED5"/>
                </a:solidFill>
                <a:latin typeface="Comic Sans MS" pitchFamily="66" charset="0"/>
              </a:rPr>
              <a:t>PROGETTAZIONE ANNUALE PER LO SVILUPPO DI COMPETENZE</a:t>
            </a:r>
            <a:endParaRPr lang="it-IT" altLang="it-IT" sz="1400" dirty="0">
              <a:solidFill>
                <a:srgbClr val="558ED5"/>
              </a:solidFill>
              <a:latin typeface="Comic Sans MS" pitchFamily="66" charset="0"/>
            </a:endParaRPr>
          </a:p>
          <a:p>
            <a:pPr algn="ctr" eaLnBrk="1" hangingPunct="1"/>
            <a:r>
              <a:rPr lang="it-IT" altLang="it-IT" sz="1400" b="1" dirty="0">
                <a:solidFill>
                  <a:srgbClr val="558ED5"/>
                </a:solidFill>
                <a:latin typeface="Comic Sans MS" pitchFamily="66" charset="0"/>
              </a:rPr>
              <a:t>LA CONOSCENZA DEL MONDO(TECNOLOGIA)</a:t>
            </a:r>
          </a:p>
          <a:p>
            <a:pPr algn="ctr" eaLnBrk="1" hangingPunct="1"/>
            <a:r>
              <a:rPr lang="it-IT" altLang="it-IT" sz="1400" b="1" dirty="0">
                <a:solidFill>
                  <a:srgbClr val="558ED5"/>
                </a:solidFill>
                <a:latin typeface="Comic Sans MS" pitchFamily="66" charset="0"/>
              </a:rPr>
              <a:t>4 ANNI</a:t>
            </a:r>
          </a:p>
        </p:txBody>
      </p:sp>
      <p:graphicFrame>
        <p:nvGraphicFramePr>
          <p:cNvPr id="98349" name="Group 45"/>
          <p:cNvGraphicFramePr>
            <a:graphicFrameLocks noGrp="1"/>
          </p:cNvGraphicFramePr>
          <p:nvPr>
            <p:extLst>
              <p:ext uri="{D42A27DB-BD31-4B8C-83A1-F6EECF244321}">
                <p14:modId xmlns:p14="http://schemas.microsoft.com/office/powerpoint/2010/main" val="4063039195"/>
              </p:ext>
            </p:extLst>
          </p:nvPr>
        </p:nvGraphicFramePr>
        <p:xfrm>
          <a:off x="489744" y="999014"/>
          <a:ext cx="8353427" cy="5310699"/>
        </p:xfrm>
        <a:graphic>
          <a:graphicData uri="http://schemas.openxmlformats.org/drawingml/2006/table">
            <a:tbl>
              <a:tblPr/>
              <a:tblGrid>
                <a:gridCol w="1211603">
                  <a:extLst>
                    <a:ext uri="{9D8B030D-6E8A-4147-A177-3AD203B41FA5}">
                      <a16:colId xmlns:a16="http://schemas.microsoft.com/office/drawing/2014/main" val="20000"/>
                    </a:ext>
                  </a:extLst>
                </a:gridCol>
                <a:gridCol w="1619812">
                  <a:extLst>
                    <a:ext uri="{9D8B030D-6E8A-4147-A177-3AD203B41FA5}">
                      <a16:colId xmlns:a16="http://schemas.microsoft.com/office/drawing/2014/main" val="20001"/>
                    </a:ext>
                  </a:extLst>
                </a:gridCol>
                <a:gridCol w="1774430">
                  <a:extLst>
                    <a:ext uri="{9D8B030D-6E8A-4147-A177-3AD203B41FA5}">
                      <a16:colId xmlns:a16="http://schemas.microsoft.com/office/drawing/2014/main" val="20002"/>
                    </a:ext>
                  </a:extLst>
                </a:gridCol>
                <a:gridCol w="1873791">
                  <a:extLst>
                    <a:ext uri="{9D8B030D-6E8A-4147-A177-3AD203B41FA5}">
                      <a16:colId xmlns:a16="http://schemas.microsoft.com/office/drawing/2014/main" val="20003"/>
                    </a:ext>
                  </a:extLst>
                </a:gridCol>
                <a:gridCol w="1873791">
                  <a:extLst>
                    <a:ext uri="{9D8B030D-6E8A-4147-A177-3AD203B41FA5}">
                      <a16:colId xmlns:a16="http://schemas.microsoft.com/office/drawing/2014/main" val="1261155298"/>
                    </a:ext>
                  </a:extLst>
                </a:gridCol>
              </a:tblGrid>
              <a:tr h="1328431">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000" b="1" i="0" u="none" strike="noStrike" cap="none" normalizeH="0" baseline="0" dirty="0">
                          <a:ln>
                            <a:noFill/>
                          </a:ln>
                          <a:solidFill>
                            <a:srgbClr val="558ED5"/>
                          </a:solidFill>
                          <a:effectLst/>
                          <a:latin typeface="Comic Sans MS" pitchFamily="66" charset="0"/>
                        </a:rPr>
                        <a:t>NUCLEI FONDANTI</a:t>
                      </a: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000" b="1" i="0" u="none" strike="noStrike" cap="none" normalizeH="0" baseline="0" dirty="0">
                          <a:ln>
                            <a:noFill/>
                          </a:ln>
                          <a:solidFill>
                            <a:srgbClr val="558ED5"/>
                          </a:solidFill>
                          <a:effectLst/>
                          <a:latin typeface="Comic Sans MS" pitchFamily="66" charset="0"/>
                        </a:rPr>
                        <a:t>OBIETTIVI  </a:t>
                      </a:r>
                      <a:r>
                        <a:rPr kumimoji="0" lang="it-IT" sz="1000" b="1" i="0" u="none" strike="noStrike" cap="none" normalizeH="0" baseline="0" dirty="0" err="1">
                          <a:ln>
                            <a:noFill/>
                          </a:ln>
                          <a:solidFill>
                            <a:srgbClr val="558ED5"/>
                          </a:solidFill>
                          <a:effectLst/>
                          <a:latin typeface="Comic Sans MS" pitchFamily="66" charset="0"/>
                        </a:rPr>
                        <a:t>DI</a:t>
                      </a:r>
                      <a:r>
                        <a:rPr kumimoji="0" lang="it-IT" sz="1000" b="1" i="0" u="none" strike="noStrike" cap="none" normalizeH="0" baseline="0" dirty="0">
                          <a:ln>
                            <a:noFill/>
                          </a:ln>
                          <a:solidFill>
                            <a:srgbClr val="558ED5"/>
                          </a:solidFill>
                          <a:effectLst/>
                          <a:latin typeface="Comic Sans MS" pitchFamily="66" charset="0"/>
                        </a:rPr>
                        <a:t> APPRENDIMENTO</a:t>
                      </a: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rgbClr val="558ED5"/>
                          </a:solidFill>
                          <a:effectLst/>
                          <a:latin typeface="Comic Sans MS"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rgbClr val="558ED5"/>
                          </a:solidFill>
                          <a:effectLst/>
                          <a:latin typeface="Comic Sans MS" pitchFamily="66" charset="0"/>
                        </a:rPr>
                        <a:t>PER ALUNNI CON BISOGNI EDUCATIVI SPECIALI</a:t>
                      </a:r>
                      <a:endParaRPr kumimoji="0" lang="it-IT" sz="1200" b="1" i="1" u="none" strike="noStrike" cap="none" normalizeH="0" baseline="0" dirty="0">
                        <a:ln>
                          <a:noFill/>
                        </a:ln>
                        <a:solidFill>
                          <a:srgbClr val="558ED5"/>
                        </a:solidFill>
                        <a:effectLst/>
                        <a:latin typeface="Comic Sans MS" pitchFamily="66" charset="0"/>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QUATTRO ANNI</a:t>
                      </a: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552829">
                <a:tc>
                  <a:txBody>
                    <a:bodyPr/>
                    <a:lstStyle/>
                    <a:p>
                      <a:pPr marL="0" marR="0" lvl="0" indent="0" algn="l" defTabSz="914400" rtl="0" eaLnBrk="0" fontAlgn="base" latinLnBrk="0" hangingPunct="0">
                        <a:lnSpc>
                          <a:spcPct val="100000"/>
                        </a:lnSpc>
                        <a:spcBef>
                          <a:spcPct val="20000"/>
                        </a:spcBef>
                        <a:spcAft>
                          <a:spcPct val="0"/>
                        </a:spcAft>
                        <a:buClrTx/>
                        <a:buSzTx/>
                        <a:buFont typeface="+mj-lt"/>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rPr>
                        <a:t>VEDERE E OSSERVARE</a:t>
                      </a:r>
                    </a:p>
                  </a:txBody>
                  <a:tcPr marT="45719" marB="4571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a:txBody>
                    <a:bodyPr/>
                    <a:lstStyle/>
                    <a:p>
                      <a:pPr marL="171450" indent="-171450">
                        <a:buFont typeface="Wingdings" pitchFamily="2" charset="2"/>
                        <a:buChar char="Ø"/>
                      </a:pPr>
                      <a:r>
                        <a:rPr lang="it-IT" sz="1100" b="1" u="none" strike="noStrike" kern="1200" baseline="0" dirty="0">
                          <a:solidFill>
                            <a:schemeClr val="tx2">
                              <a:lumMod val="60000"/>
                              <a:lumOff val="40000"/>
                            </a:schemeClr>
                          </a:solidFill>
                          <a:latin typeface="Comic Sans MS" panose="030F0702030302020204" pitchFamily="66" charset="0"/>
                        </a:rPr>
                        <a:t>Sviluppare le potenzialità sensoriali.</a:t>
                      </a:r>
                    </a:p>
                    <a:p>
                      <a:pPr marL="176213" indent="-176213">
                        <a:buFont typeface="+mj-lt"/>
                        <a:buAutoNum type="alphaLcPeriod"/>
                      </a:pPr>
                      <a:endParaRPr lang="it-IT" sz="1100" b="1" u="none" strike="noStrike" kern="1200" baseline="0" dirty="0">
                        <a:solidFill>
                          <a:schemeClr val="tx2">
                            <a:lumMod val="60000"/>
                            <a:lumOff val="40000"/>
                          </a:schemeClr>
                        </a:solidFill>
                        <a:latin typeface="Comic Sans MS" panose="030F0702030302020204" pitchFamily="66" charset="0"/>
                      </a:endParaRPr>
                    </a:p>
                    <a:p>
                      <a:pPr marL="176213" indent="-176213">
                        <a:buFont typeface="+mj-lt"/>
                        <a:buAutoNum type="alphaLcPeriod"/>
                      </a:pPr>
                      <a:endParaRPr lang="it-IT" sz="1100" b="1" u="none" strike="noStrike" kern="1200" baseline="0" dirty="0">
                        <a:solidFill>
                          <a:schemeClr val="tx2">
                            <a:lumMod val="60000"/>
                            <a:lumOff val="40000"/>
                          </a:schemeClr>
                        </a:solidFill>
                        <a:latin typeface="Comic Sans MS" panose="030F0702030302020204" pitchFamily="66" charset="0"/>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Ø"/>
                        <a:tabLst/>
                      </a:pPr>
                      <a:endParaRPr kumimoji="0" lang="it-IT" sz="1100" b="0" i="0" u="none" strike="noStrike" cap="none" normalizeH="0" baseline="0" dirty="0">
                        <a:ln>
                          <a:noFill/>
                        </a:ln>
                        <a:solidFill>
                          <a:schemeClr val="accent1"/>
                        </a:solidFill>
                        <a:effectLst/>
                        <a:latin typeface="Comic Sans MS" pitchFamily="66" charset="0"/>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rowSpan="3">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100" b="0" i="0" u="none" strike="noStrike" kern="1200" baseline="0" dirty="0">
                          <a:solidFill>
                            <a:schemeClr val="accent1"/>
                          </a:solidFill>
                          <a:latin typeface="+mn-lt"/>
                          <a:ea typeface="+mn-ea"/>
                          <a:cs typeface="+mn-cs"/>
                        </a:rPr>
                        <a:t>Mette in serie tre elementi </a:t>
                      </a:r>
                    </a:p>
                    <a:p>
                      <a:pPr marL="171450" indent="-171450">
                        <a:buFont typeface="Wingdings" panose="05000000000000000000" pitchFamily="2" charset="2"/>
                        <a:buChar char="§"/>
                      </a:pPr>
                      <a:r>
                        <a:rPr lang="it-IT" sz="1100" b="0" i="0" u="none" strike="noStrike" kern="1200" baseline="0" dirty="0">
                          <a:solidFill>
                            <a:schemeClr val="accent1"/>
                          </a:solidFill>
                          <a:latin typeface="+mn-lt"/>
                          <a:ea typeface="+mn-ea"/>
                          <a:cs typeface="+mn-cs"/>
                        </a:rPr>
                        <a:t>Ordina dal più piccolo al più grande</a:t>
                      </a:r>
                    </a:p>
                    <a:p>
                      <a:pPr marL="171450" indent="-171450">
                        <a:buFont typeface="Wingdings" panose="05000000000000000000" pitchFamily="2" charset="2"/>
                        <a:buChar char="§"/>
                      </a:pPr>
                      <a:r>
                        <a:rPr lang="it-IT" sz="1100" b="0" i="0" u="none" strike="noStrike" kern="1200" baseline="0" dirty="0">
                          <a:solidFill>
                            <a:schemeClr val="accent1"/>
                          </a:solidFill>
                          <a:latin typeface="+mn-lt"/>
                          <a:ea typeface="+mn-ea"/>
                          <a:cs typeface="+mn-cs"/>
                        </a:rPr>
                        <a:t>Esplora la realtà attraverso i sensi.</a:t>
                      </a:r>
                    </a:p>
                    <a:p>
                      <a:pPr marL="171450" indent="-171450">
                        <a:buFont typeface="Wingdings" panose="05000000000000000000" pitchFamily="2" charset="2"/>
                        <a:buChar char="§"/>
                      </a:pPr>
                      <a:r>
                        <a:rPr lang="it-IT" sz="1100" b="0" i="0" u="none" strike="noStrike" kern="1200" baseline="0" dirty="0">
                          <a:solidFill>
                            <a:schemeClr val="accent1"/>
                          </a:solidFill>
                          <a:latin typeface="+mn-lt"/>
                          <a:ea typeface="+mn-ea"/>
                          <a:cs typeface="+mn-cs"/>
                        </a:rPr>
                        <a:t>Discrimina le proprietà percettive degli oggetti, degli alimenti, ecc..</a:t>
                      </a:r>
                    </a:p>
                    <a:p>
                      <a:pPr marL="0" indent="0">
                        <a:buFont typeface="Arial" panose="020B0604020202020204" pitchFamily="34" charset="0"/>
                        <a:buNone/>
                      </a:pPr>
                      <a:r>
                        <a:rPr lang="it-IT" sz="1100" b="0" i="0" u="none" strike="noStrike" kern="1200" baseline="0" dirty="0">
                          <a:solidFill>
                            <a:schemeClr val="accent1"/>
                          </a:solidFill>
                          <a:latin typeface="+mn-lt"/>
                          <a:ea typeface="+mn-ea"/>
                          <a:cs typeface="+mn-cs"/>
                        </a:rPr>
                        <a:t>    (utilizzando i cinque sensi).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100" b="0" i="0" u="none" strike="noStrike" kern="1200" baseline="0" dirty="0">
                          <a:solidFill>
                            <a:schemeClr val="accent1"/>
                          </a:solidFill>
                          <a:latin typeface="+mn-lt"/>
                          <a:ea typeface="+mn-ea"/>
                          <a:cs typeface="+mn-cs"/>
                        </a:rPr>
                        <a:t>Scopre,  manipola e costruisce</a:t>
                      </a:r>
                    </a:p>
                    <a:p>
                      <a:pPr marL="0" indent="0">
                        <a:buFont typeface="Wingdings" panose="05000000000000000000" pitchFamily="2" charset="2"/>
                        <a:buNone/>
                      </a:pPr>
                      <a:endParaRPr lang="it-IT" sz="1100" b="0" i="0" u="none" strike="noStrike" kern="1200" baseline="0" dirty="0">
                        <a:solidFill>
                          <a:schemeClr val="accent1"/>
                        </a:solidFill>
                        <a:latin typeface="Comic Sans MS" panose="030F0702030302020204" pitchFamily="66" charset="0"/>
                        <a:ea typeface="+mn-ea"/>
                        <a:cs typeface="+mn-cs"/>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it-IT" sz="1100" b="0" i="0" u="none" strike="noStrike" kern="1200" baseline="0" dirty="0">
                          <a:solidFill>
                            <a:schemeClr val="accent1"/>
                          </a:solidFill>
                          <a:latin typeface="+mn-lt"/>
                          <a:ea typeface="+mn-ea"/>
                          <a:cs typeface="+mn-cs"/>
                        </a:rPr>
                        <a:t>Scoprire,  manipolare strumenti digitali</a:t>
                      </a:r>
                    </a:p>
                    <a:p>
                      <a:pPr marL="0" indent="0">
                        <a:buFont typeface="Wingdings" panose="05000000000000000000" pitchFamily="2" charset="2"/>
                        <a:buNone/>
                      </a:pPr>
                      <a:endParaRPr lang="it-IT" sz="1100" b="0" i="0" u="none" strike="noStrike" kern="1200" baseline="0" dirty="0">
                        <a:solidFill>
                          <a:schemeClr val="accent1"/>
                        </a:solidFill>
                        <a:latin typeface="Comic Sans MS" panose="030F0702030302020204" pitchFamily="66" charset="0"/>
                        <a:ea typeface="+mn-ea"/>
                        <a:cs typeface="+mn-cs"/>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216161">
                <a:tc>
                  <a:txBody>
                    <a:bodyPr/>
                    <a:lstStyle/>
                    <a:p>
                      <a:pPr marL="0" marR="0" lvl="0" indent="0" algn="l" defTabSz="914400" rtl="0" eaLnBrk="1" fontAlgn="base" latinLnBrk="0" hangingPunct="1">
                        <a:lnSpc>
                          <a:spcPct val="100000"/>
                        </a:lnSpc>
                        <a:spcBef>
                          <a:spcPct val="0"/>
                        </a:spcBef>
                        <a:spcAft>
                          <a:spcPct val="0"/>
                        </a:spcAft>
                        <a:buClrTx/>
                        <a:buSzTx/>
                        <a:buFont typeface="+mj-lt"/>
                        <a:buNone/>
                        <a:tabLst/>
                        <a:defRPr/>
                      </a:pPr>
                      <a:r>
                        <a:rPr kumimoji="0" lang="it-IT" sz="1000" b="1" i="0" u="none" strike="noStrike" cap="none" normalizeH="0" baseline="0" dirty="0">
                          <a:ln>
                            <a:noFill/>
                          </a:ln>
                          <a:solidFill>
                            <a:schemeClr val="accent1"/>
                          </a:solidFill>
                          <a:effectLst/>
                          <a:latin typeface="Comic Sans MS" pitchFamily="66" charset="0"/>
                        </a:rPr>
                        <a:t> PREVEDERE E IMMAGINARE </a:t>
                      </a:r>
                    </a:p>
                  </a:txBody>
                  <a:tcPr marT="45719" marB="4571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100" b="1" i="0" u="none" strike="noStrike" kern="1200" baseline="0" dirty="0">
                          <a:solidFill>
                            <a:schemeClr val="tx2">
                              <a:lumMod val="60000"/>
                              <a:lumOff val="40000"/>
                            </a:schemeClr>
                          </a:solidFill>
                          <a:latin typeface="Comic Sans MS" panose="030F0702030302020204" pitchFamily="66" charset="0"/>
                          <a:ea typeface="+mn-ea"/>
                          <a:cs typeface="+mn-cs"/>
                        </a:rPr>
                        <a:t>Saper mettere in relazione, discriminare  ordinare e confrontare oggetti e materiali.</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1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Ø"/>
                        <a:tabLst/>
                      </a:pPr>
                      <a:endParaRPr kumimoji="0" lang="it-IT" sz="1100" b="0" i="0" u="none" strike="noStrike" cap="none" normalizeH="0" baseline="0" dirty="0">
                        <a:ln>
                          <a:noFill/>
                        </a:ln>
                        <a:solidFill>
                          <a:schemeClr val="accent1"/>
                        </a:solidFill>
                        <a:effectLst/>
                        <a:latin typeface="Comic Sans MS" pitchFamily="66" charset="0"/>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vMerge="1">
                  <a:txBody>
                    <a:bodyPr/>
                    <a:lstStyle/>
                    <a:p>
                      <a:pPr algn="just"/>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3"/>
                  </a:ext>
                </a:extLst>
              </a:tr>
              <a:tr h="996861">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it-IT" sz="1000" b="1" i="0" u="none" strike="noStrike" cap="none" normalizeH="0" baseline="0" dirty="0">
                          <a:ln>
                            <a:noFill/>
                          </a:ln>
                          <a:solidFill>
                            <a:schemeClr val="accent1"/>
                          </a:solidFill>
                          <a:effectLst/>
                          <a:latin typeface="Comic Sans MS" pitchFamily="66" charset="0"/>
                        </a:rPr>
                        <a:t>INTERVENIRE E TRASFORMARE </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it-IT" sz="1000" b="1" i="0" u="none" strike="noStrike" cap="none" normalizeH="0" baseline="0" dirty="0">
                        <a:ln>
                          <a:noFill/>
                        </a:ln>
                        <a:solidFill>
                          <a:schemeClr val="tx2">
                            <a:lumMod val="60000"/>
                            <a:lumOff val="40000"/>
                          </a:schemeClr>
                        </a:solidFill>
                        <a:effectLst/>
                        <a:latin typeface="Comic Sans MS" pitchFamily="66" charset="0"/>
                      </a:endParaRPr>
                    </a:p>
                  </a:txBody>
                  <a:tcPr marT="45719" marB="4571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indent="-171450">
                        <a:buFont typeface="Wingdings" panose="05000000000000000000" pitchFamily="2" charset="2"/>
                        <a:buChar char="Ø"/>
                      </a:pPr>
                      <a:r>
                        <a:rPr lang="it-IT" sz="1100" b="1" i="0" u="none" strike="noStrike" kern="1200" baseline="0" dirty="0">
                          <a:solidFill>
                            <a:schemeClr val="tx2">
                              <a:lumMod val="60000"/>
                              <a:lumOff val="40000"/>
                            </a:schemeClr>
                          </a:solidFill>
                          <a:latin typeface="Comic Sans MS" panose="030F0702030302020204" pitchFamily="66" charset="0"/>
                          <a:ea typeface="+mn-ea"/>
                          <a:cs typeface="+mn-cs"/>
                        </a:rPr>
                        <a:t>Partecipare attivamente alla realizzazione di un progetto comune .</a:t>
                      </a:r>
                    </a:p>
                    <a:p>
                      <a:pPr marL="171450" indent="-171450">
                        <a:buFont typeface="Wingdings" panose="05000000000000000000" pitchFamily="2" charset="2"/>
                        <a:buChar char="Ø"/>
                      </a:pPr>
                      <a:endParaRPr lang="it-IT" sz="11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Ø"/>
                        <a:tabLst/>
                      </a:pPr>
                      <a:endParaRPr kumimoji="0" lang="it-IT" sz="1100" b="0" i="0" u="none" strike="noStrike" cap="none" normalizeH="0" baseline="0" dirty="0">
                        <a:ln>
                          <a:noFill/>
                        </a:ln>
                        <a:solidFill>
                          <a:schemeClr val="accent1"/>
                        </a:solidFill>
                        <a:effectLst/>
                        <a:latin typeface="Comic Sans MS" pitchFamily="66" charset="0"/>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algn="just"/>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4"/>
                  </a:ext>
                </a:extLst>
              </a:tr>
            </a:tbl>
          </a:graphicData>
        </a:graphic>
      </p:graphicFrame>
      <p:sp>
        <p:nvSpPr>
          <p:cNvPr id="5" name="Segnaposto numero diapositiva 4"/>
          <p:cNvSpPr>
            <a:spLocks noGrp="1"/>
          </p:cNvSpPr>
          <p:nvPr>
            <p:ph type="sldNum" sz="quarter" idx="12"/>
          </p:nvPr>
        </p:nvSpPr>
        <p:spPr>
          <a:xfrm>
            <a:off x="6948488" y="6624638"/>
            <a:ext cx="1871662" cy="260350"/>
          </a:xfrm>
        </p:spPr>
        <p:txBody>
          <a:bodyPr/>
          <a:lstStyle/>
          <a:p>
            <a:pPr>
              <a:defRPr/>
            </a:pPr>
            <a:fld id="{C7DA39CF-1F8A-46E2-82A1-74B015277624}" type="slidenum">
              <a:rPr lang="it-IT"/>
              <a:pPr>
                <a:defRPr/>
              </a:pPr>
              <a:t>23</a:t>
            </a:fld>
            <a:endParaRPr lang="it-IT" dirty="0"/>
          </a:p>
        </p:txBody>
      </p:sp>
      <p:graphicFrame>
        <p:nvGraphicFramePr>
          <p:cNvPr id="2" name="Tabella 1"/>
          <p:cNvGraphicFramePr>
            <a:graphicFrameLocks noGrp="1"/>
          </p:cNvGraphicFramePr>
          <p:nvPr/>
        </p:nvGraphicFramePr>
        <p:xfrm>
          <a:off x="11013141" y="1156447"/>
          <a:ext cx="208280" cy="365760"/>
        </p:xfrm>
        <a:graphic>
          <a:graphicData uri="http://schemas.openxmlformats.org/drawingml/2006/table">
            <a:tbl>
              <a:tblPr/>
              <a:tblGrid>
                <a:gridCol w="208280">
                  <a:extLst>
                    <a:ext uri="{9D8B030D-6E8A-4147-A177-3AD203B41FA5}">
                      <a16:colId xmlns:a16="http://schemas.microsoft.com/office/drawing/2014/main" val="20000"/>
                    </a:ext>
                  </a:extLst>
                </a:gridCol>
              </a:tblGrid>
              <a:tr h="0">
                <a:tc>
                  <a:txBody>
                    <a:bodyPr/>
                    <a:lstStyle/>
                    <a:p>
                      <a:endParaRPr lang="it-IT" dirty="0"/>
                    </a:p>
                  </a:txBody>
                  <a:tcPr>
                    <a:lnL w="12700" cmpd="sng">
                      <a:solidFill>
                        <a:schemeClr val="tx2">
                          <a:lumMod val="60000"/>
                          <a:lumOff val="40000"/>
                        </a:schemeClr>
                      </a:solidFill>
                      <a:prstDash val="solid"/>
                    </a:lnL>
                    <a:lnR w="12700" cmpd="sng">
                      <a:solidFill>
                        <a:schemeClr val="tx2">
                          <a:lumMod val="60000"/>
                          <a:lumOff val="40000"/>
                        </a:schemeClr>
                      </a:solidFill>
                      <a:prstDash val="solid"/>
                    </a:lnR>
                    <a:lnT w="12700" cmpd="sng">
                      <a:solidFill>
                        <a:schemeClr val="tx2">
                          <a:lumMod val="60000"/>
                          <a:lumOff val="40000"/>
                        </a:schemeClr>
                      </a:solidFill>
                      <a:prstDash val="solid"/>
                    </a:lnT>
                    <a:lnB w="12700" cmpd="sng">
                      <a:solidFill>
                        <a:schemeClr val="tx2">
                          <a:lumMod val="60000"/>
                          <a:lumOff val="40000"/>
                        </a:schemeClr>
                      </a:solidFill>
                      <a:prstDash val="soli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26017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691680" y="94613"/>
            <a:ext cx="6094938" cy="738664"/>
          </a:xfrm>
          <a:prstGeom prst="rect">
            <a:avLst/>
          </a:prstGeom>
          <a:noFill/>
          <a:ln w="9525">
            <a:noFill/>
            <a:miter lim="800000"/>
            <a:headEnd/>
            <a:tailEnd/>
          </a:ln>
          <a:effectLst/>
        </p:spPr>
        <p:txBody>
          <a:bodyPr wrap="none">
            <a:spAutoFit/>
          </a:bodyPr>
          <a:lstStyle/>
          <a:p>
            <a:pPr algn="ctr"/>
            <a:r>
              <a:rPr lang="it-IT" sz="1400" b="1" dirty="0">
                <a:solidFill>
                  <a:schemeClr val="tx2">
                    <a:lumMod val="60000"/>
                    <a:lumOff val="40000"/>
                  </a:schemeClr>
                </a:solidFill>
                <a:latin typeface="Comic Sans MS" panose="030F0702030302020204" pitchFamily="66" charset="0"/>
              </a:rPr>
              <a:t>PROGETTAZIONE ANNUALE PER LO SVILUPPO DI COMPETENZE</a:t>
            </a:r>
            <a:endParaRPr lang="it-IT" sz="1400" dirty="0">
              <a:solidFill>
                <a:schemeClr val="tx2">
                  <a:lumMod val="60000"/>
                  <a:lumOff val="40000"/>
                </a:schemeClr>
              </a:solidFill>
              <a:latin typeface="Comic Sans MS" panose="030F0702030302020204" pitchFamily="66" charset="0"/>
            </a:endParaRPr>
          </a:p>
          <a:p>
            <a:pPr algn="ctr"/>
            <a:r>
              <a:rPr lang="it-IT" sz="1400" b="1" dirty="0">
                <a:solidFill>
                  <a:schemeClr val="tx2">
                    <a:lumMod val="60000"/>
                    <a:lumOff val="40000"/>
                  </a:schemeClr>
                </a:solidFill>
                <a:latin typeface="Comic Sans MS" panose="030F0702030302020204" pitchFamily="66" charset="0"/>
              </a:rPr>
              <a:t>IL SE’ E L’ALTRO (STORIA)</a:t>
            </a:r>
          </a:p>
          <a:p>
            <a:pPr algn="ctr"/>
            <a:r>
              <a:rPr lang="it-IT" sz="1400" b="1" dirty="0">
                <a:solidFill>
                  <a:schemeClr val="tx2">
                    <a:lumMod val="60000"/>
                    <a:lumOff val="40000"/>
                  </a:schemeClr>
                </a:solidFill>
                <a:latin typeface="Comic Sans MS" panose="030F0702030302020204" pitchFamily="66" charset="0"/>
              </a:rPr>
              <a:t>   ANNI 4 </a:t>
            </a:r>
          </a:p>
        </p:txBody>
      </p:sp>
      <p:graphicFrame>
        <p:nvGraphicFramePr>
          <p:cNvPr id="50241" name="Group 65"/>
          <p:cNvGraphicFramePr>
            <a:graphicFrameLocks noGrp="1"/>
          </p:cNvGraphicFramePr>
          <p:nvPr>
            <p:extLst>
              <p:ext uri="{D42A27DB-BD31-4B8C-83A1-F6EECF244321}">
                <p14:modId xmlns:p14="http://schemas.microsoft.com/office/powerpoint/2010/main" val="3201505950"/>
              </p:ext>
            </p:extLst>
          </p:nvPr>
        </p:nvGraphicFramePr>
        <p:xfrm>
          <a:off x="107504" y="833279"/>
          <a:ext cx="8801565" cy="5803855"/>
        </p:xfrm>
        <a:graphic>
          <a:graphicData uri="http://schemas.openxmlformats.org/drawingml/2006/table">
            <a:tbl>
              <a:tblPr>
                <a:tableStyleId>{BC89EF96-8CEA-46FF-86C4-4CE0E7609802}</a:tableStyleId>
              </a:tblPr>
              <a:tblGrid>
                <a:gridCol w="929838">
                  <a:extLst>
                    <a:ext uri="{9D8B030D-6E8A-4147-A177-3AD203B41FA5}">
                      <a16:colId xmlns:a16="http://schemas.microsoft.com/office/drawing/2014/main" val="20000"/>
                    </a:ext>
                  </a:extLst>
                </a:gridCol>
                <a:gridCol w="2094498">
                  <a:extLst>
                    <a:ext uri="{9D8B030D-6E8A-4147-A177-3AD203B41FA5}">
                      <a16:colId xmlns:a16="http://schemas.microsoft.com/office/drawing/2014/main" val="20001"/>
                    </a:ext>
                  </a:extLst>
                </a:gridCol>
                <a:gridCol w="1926027">
                  <a:extLst>
                    <a:ext uri="{9D8B030D-6E8A-4147-A177-3AD203B41FA5}">
                      <a16:colId xmlns:a16="http://schemas.microsoft.com/office/drawing/2014/main" val="20002"/>
                    </a:ext>
                  </a:extLst>
                </a:gridCol>
                <a:gridCol w="2250437">
                  <a:extLst>
                    <a:ext uri="{9D8B030D-6E8A-4147-A177-3AD203B41FA5}">
                      <a16:colId xmlns:a16="http://schemas.microsoft.com/office/drawing/2014/main" val="20003"/>
                    </a:ext>
                  </a:extLst>
                </a:gridCol>
                <a:gridCol w="1600765">
                  <a:extLst>
                    <a:ext uri="{9D8B030D-6E8A-4147-A177-3AD203B41FA5}">
                      <a16:colId xmlns:a16="http://schemas.microsoft.com/office/drawing/2014/main" val="3521382712"/>
                    </a:ext>
                  </a:extLst>
                </a:gridCol>
              </a:tblGrid>
              <a:tr h="726007">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9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9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9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QUATTRO ANNI</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endParaRPr kumimoji="0" lang="it-IT" sz="9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anchor="ctr" horzOverflow="overflow"/>
                </a:tc>
                <a:extLst>
                  <a:ext uri="{0D108BD9-81ED-4DB2-BD59-A6C34878D82A}">
                    <a16:rowId xmlns:a16="http://schemas.microsoft.com/office/drawing/2014/main" val="10001"/>
                  </a:ext>
                </a:extLst>
              </a:tr>
              <a:tr h="119854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1000" b="0" i="0" u="none" strike="noStrike" kern="1200" baseline="0" dirty="0">
                          <a:solidFill>
                            <a:schemeClr val="tx2">
                              <a:lumMod val="60000"/>
                              <a:lumOff val="40000"/>
                            </a:schemeClr>
                          </a:solidFill>
                          <a:latin typeface="Comic Sans MS" panose="030F0702030302020204" pitchFamily="66" charset="0"/>
                          <a:ea typeface="+mn-ea"/>
                          <a:cs typeface="+mn-cs"/>
                        </a:rPr>
                        <a:t>USO DELLE FONTI </a:t>
                      </a:r>
                    </a:p>
                    <a:p>
                      <a:pPr algn="ctr"/>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a:txBody>
                    <a:bodyPr/>
                    <a:lstStyle/>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Consolidare la propria identità e acquisire la consapevolezza che la relazione con gli altri necessita di regole e comportamenti di convivenza civile.</a:t>
                      </a:r>
                    </a:p>
                    <a:p>
                      <a:pPr marL="0" indent="0">
                        <a:buFont typeface="+mj-lt"/>
                        <a:buNone/>
                      </a:pPr>
                      <a:endParaRPr lang="it-IT" sz="1000" b="1" u="none" strike="noStrike" kern="1200" baseline="0" dirty="0">
                        <a:solidFill>
                          <a:schemeClr val="tx2">
                            <a:lumMod val="60000"/>
                            <a:lumOff val="40000"/>
                          </a:schemeClr>
                        </a:solidFill>
                        <a:latin typeface="Comic Sans MS" panose="030F0702030302020204" pitchFamily="66" charset="0"/>
                      </a:endParaRPr>
                    </a:p>
                  </a:txBody>
                  <a:tcPr anchor="ctr" horzOverflow="overflow"/>
                </a:tc>
                <a:tc>
                  <a:txBody>
                    <a:bodyPr/>
                    <a:lstStyle/>
                    <a:p>
                      <a:endParaRPr lang="it-IT" sz="1050"/>
                    </a:p>
                  </a:txBody>
                  <a:tcPr anchor="ctr" horzOverflow="overflow"/>
                </a:tc>
                <a:tc rowSpan="4">
                  <a:txBody>
                    <a:bodyPr/>
                    <a:lstStyle/>
                    <a:p>
                      <a:pPr marL="88900" indent="-88900" algn="just">
                        <a:buFont typeface="Arial" panose="020B0604020202020204" pitchFamily="34" charset="0"/>
                        <a:buChar char="•"/>
                      </a:pPr>
                      <a:endParaRPr lang="it-IT" sz="1000" b="0" i="0" u="none" strike="noStrike" kern="1200" baseline="0" dirty="0">
                        <a:solidFill>
                          <a:schemeClr val="tx2">
                            <a:lumMod val="60000"/>
                            <a:lumOff val="40000"/>
                          </a:schemeClr>
                        </a:solidFill>
                        <a:latin typeface="+mn-lt"/>
                        <a:ea typeface="+mn-ea"/>
                        <a:cs typeface="+mn-cs"/>
                      </a:endParaRPr>
                    </a:p>
                    <a:p>
                      <a:pPr marL="171450" indent="-171450">
                        <a:buFont typeface="Wingdings" panose="05000000000000000000" pitchFamily="2" charset="2"/>
                        <a:buChar char="§"/>
                      </a:pPr>
                      <a:r>
                        <a:rPr lang="it-IT" sz="1000" b="0" i="0" u="none" strike="noStrike" kern="1200" baseline="0" dirty="0">
                          <a:solidFill>
                            <a:srgbClr val="0070C0"/>
                          </a:solidFill>
                          <a:latin typeface="+mn-lt"/>
                          <a:ea typeface="+mn-ea"/>
                          <a:cs typeface="+mn-cs"/>
                        </a:rPr>
                        <a:t>Segue le regole condivise (senza il bisogno di continui richiami) </a:t>
                      </a:r>
                    </a:p>
                    <a:p>
                      <a:pPr marL="171450" indent="-171450">
                        <a:buFont typeface="Wingdings" panose="05000000000000000000" pitchFamily="2" charset="2"/>
                        <a:buChar char="§"/>
                      </a:pPr>
                      <a:r>
                        <a:rPr lang="it-IT" sz="1000" b="0" i="0" u="none" strike="noStrike" kern="1200" baseline="0" dirty="0">
                          <a:solidFill>
                            <a:srgbClr val="0070C0"/>
                          </a:solidFill>
                          <a:latin typeface="+mn-lt"/>
                          <a:ea typeface="+mn-ea"/>
                          <a:cs typeface="+mn-cs"/>
                        </a:rPr>
                        <a:t> Esprime in modo controllato emozioni di gioia stupore paura rabbia </a:t>
                      </a:r>
                    </a:p>
                    <a:p>
                      <a:pPr marL="171450" indent="-171450">
                        <a:buFont typeface="Wingdings" panose="05000000000000000000" pitchFamily="2" charset="2"/>
                        <a:buChar char="§"/>
                      </a:pPr>
                      <a:r>
                        <a:rPr lang="it-IT" sz="1000" b="0" i="0" u="none" strike="noStrike" kern="1200" baseline="0" dirty="0">
                          <a:solidFill>
                            <a:srgbClr val="0070C0"/>
                          </a:solidFill>
                          <a:latin typeface="+mn-lt"/>
                          <a:ea typeface="+mn-ea"/>
                          <a:cs typeface="+mn-cs"/>
                        </a:rPr>
                        <a:t>Assume comportamenti di vita improntati alla pace e al rispetto. </a:t>
                      </a:r>
                    </a:p>
                    <a:p>
                      <a:pPr marL="171450" indent="-171450">
                        <a:buFont typeface="Wingdings" panose="05000000000000000000" pitchFamily="2" charset="2"/>
                        <a:buChar char="§"/>
                      </a:pPr>
                      <a:r>
                        <a:rPr lang="it-IT" sz="1000" b="0" i="0" u="none" strike="noStrike" kern="1200" baseline="0" dirty="0">
                          <a:solidFill>
                            <a:srgbClr val="0070C0"/>
                          </a:solidFill>
                          <a:latin typeface="+mn-lt"/>
                          <a:ea typeface="+mn-ea"/>
                          <a:cs typeface="+mn-cs"/>
                        </a:rPr>
                        <a:t>Conosce i luoghi del proprio paese: ciò che lo compone e ciò che lo caratterizza) </a:t>
                      </a:r>
                    </a:p>
                    <a:p>
                      <a:pPr marL="171450" indent="-171450">
                        <a:buFont typeface="Wingdings" panose="05000000000000000000" pitchFamily="2" charset="2"/>
                        <a:buChar char="§"/>
                      </a:pPr>
                      <a:r>
                        <a:rPr lang="it-IT" sz="1000" b="0" i="0" u="none" strike="noStrike" kern="1200" baseline="0" dirty="0">
                          <a:solidFill>
                            <a:srgbClr val="0070C0"/>
                          </a:solidFill>
                          <a:latin typeface="+mn-lt"/>
                          <a:ea typeface="+mn-ea"/>
                          <a:cs typeface="+mn-cs"/>
                        </a:rPr>
                        <a:t> Conosce le storie e le tradizioni del proprio paese (legate agli usi, costumi, mestieri, cibi e feste...)  </a:t>
                      </a:r>
                    </a:p>
                    <a:p>
                      <a:pPr marL="171450" indent="-171450">
                        <a:buFont typeface="Wingdings" panose="05000000000000000000" pitchFamily="2" charset="2"/>
                        <a:buChar char="§"/>
                      </a:pPr>
                      <a:r>
                        <a:rPr lang="it-IT" sz="1000" b="0" i="0" u="none" strike="noStrike" kern="1200" baseline="0" dirty="0">
                          <a:solidFill>
                            <a:srgbClr val="0070C0"/>
                          </a:solidFill>
                          <a:latin typeface="+mn-lt"/>
                          <a:ea typeface="+mn-ea"/>
                          <a:cs typeface="+mn-cs"/>
                        </a:rPr>
                        <a:t> Riconosce ed  esprime ciò che lo “identifica” rispetto agli altri bambini: preferenze interessi..  </a:t>
                      </a:r>
                    </a:p>
                    <a:p>
                      <a:pPr marL="171450" indent="-171450">
                        <a:buFont typeface="Wingdings" panose="05000000000000000000" pitchFamily="2" charset="2"/>
                        <a:buChar char="§"/>
                      </a:pPr>
                      <a:r>
                        <a:rPr lang="it-IT" sz="1000" b="0" i="0" u="none" strike="noStrike" kern="1200" baseline="0" dirty="0">
                          <a:solidFill>
                            <a:srgbClr val="0070C0"/>
                          </a:solidFill>
                          <a:latin typeface="+mn-lt"/>
                          <a:ea typeface="+mn-ea"/>
                          <a:cs typeface="+mn-cs"/>
                        </a:rPr>
                        <a:t>Riconosce i propri sentimenti ed emozioni legati ad una situazione (paura gioia rabbia collera) </a:t>
                      </a:r>
                    </a:p>
                    <a:p>
                      <a:pPr marL="171450" indent="-171450">
                        <a:buFont typeface="Wingdings" panose="05000000000000000000" pitchFamily="2" charset="2"/>
                        <a:buChar char="§"/>
                      </a:pPr>
                      <a:r>
                        <a:rPr lang="it-IT" sz="1000" b="0" i="0" u="none" strike="noStrike" kern="1200" baseline="0" dirty="0">
                          <a:solidFill>
                            <a:srgbClr val="0070C0"/>
                          </a:solidFill>
                          <a:latin typeface="+mn-lt"/>
                          <a:ea typeface="+mn-ea"/>
                          <a:cs typeface="+mn-cs"/>
                        </a:rPr>
                        <a:t>Riconosce e si riconosce nel proprio nucleo familiare di appartenenza.</a:t>
                      </a:r>
                    </a:p>
                    <a:p>
                      <a:pPr marL="171450" indent="-171450">
                        <a:buFont typeface="Wingdings" panose="05000000000000000000" pitchFamily="2" charset="2"/>
                        <a:buChar char="§"/>
                      </a:pPr>
                      <a:r>
                        <a:rPr lang="it-IT" sz="1000" b="0" i="0" u="none" strike="noStrike" kern="1200" baseline="0" dirty="0">
                          <a:solidFill>
                            <a:srgbClr val="0070C0"/>
                          </a:solidFill>
                          <a:latin typeface="+mn-lt"/>
                          <a:ea typeface="+mn-ea"/>
                          <a:cs typeface="+mn-cs"/>
                        </a:rPr>
                        <a:t>Riferisce cosa ha fatto prima e cosa farà dopo in un momento della giornata scolastica  </a:t>
                      </a:r>
                      <a:r>
                        <a:rPr lang="it-IT" sz="1000" b="0" i="0" u="none" strike="noStrike" kern="1200" baseline="0" dirty="0">
                          <a:solidFill>
                            <a:schemeClr val="tx2">
                              <a:lumMod val="60000"/>
                              <a:lumOff val="40000"/>
                            </a:schemeClr>
                          </a:solidFill>
                          <a:latin typeface="+mn-lt"/>
                          <a:ea typeface="+mn-ea"/>
                          <a:cs typeface="+mn-cs"/>
                        </a:rPr>
                        <a:t>	</a:t>
                      </a:r>
                    </a:p>
                    <a:p>
                      <a:pPr marL="171450" indent="-171450">
                        <a:buFont typeface="Wingdings" panose="05000000000000000000" pitchFamily="2" charset="2"/>
                        <a:buChar char="§"/>
                      </a:pPr>
                      <a:endParaRPr lang="it-IT" sz="1000" b="0" i="0" u="none" strike="noStrike" kern="1200" baseline="0" dirty="0">
                        <a:solidFill>
                          <a:schemeClr val="accent1"/>
                        </a:solidFill>
                        <a:latin typeface="+mn-lt"/>
                        <a:ea typeface="+mn-ea"/>
                        <a:cs typeface="+mn-cs"/>
                      </a:endParaRPr>
                    </a:p>
                    <a:p>
                      <a:endParaRPr lang="it-IT" sz="1000" b="0" i="0" u="none" strike="noStrike" kern="1200" baseline="0" dirty="0">
                        <a:solidFill>
                          <a:schemeClr val="accent1"/>
                        </a:solidFill>
                        <a:latin typeface="+mn-lt"/>
                        <a:ea typeface="+mn-ea"/>
                        <a:cs typeface="+mn-cs"/>
                      </a:endParaRPr>
                    </a:p>
                  </a:txBody>
                  <a:tcPr anchor="ctr" horzOverflow="overflow"/>
                </a:tc>
                <a:tc rowSpan="4">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00" b="0" i="0" u="none" strike="noStrike" kern="1200" baseline="0" dirty="0">
                          <a:solidFill>
                            <a:srgbClr val="0070C0"/>
                          </a:solidFill>
                          <a:latin typeface="+mn-lt"/>
                          <a:ea typeface="+mn-ea"/>
                          <a:cs typeface="+mn-cs"/>
                        </a:rPr>
                        <a:t>Riferisce cosa ha fatto prima e cosa farà dopo in un momento della giornata scolastica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00" b="0" i="0" u="none" strike="noStrike" kern="1200" baseline="0" dirty="0">
                          <a:solidFill>
                            <a:srgbClr val="0070C0"/>
                          </a:solidFill>
                          <a:latin typeface="+mn-lt"/>
                          <a:ea typeface="+mn-ea"/>
                          <a:cs typeface="+mn-cs"/>
                        </a:rPr>
                        <a:t>Riconoscere e  riconoscersi nel proprio nucleo familiare di appartenenza.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it-IT" sz="1000" b="0" i="0" u="none" strike="noStrike" kern="1200" baseline="0" dirty="0">
                          <a:solidFill>
                            <a:schemeClr val="tx2">
                              <a:lumMod val="60000"/>
                              <a:lumOff val="40000"/>
                            </a:schemeClr>
                          </a:solidFill>
                          <a:latin typeface="+mn-lt"/>
                          <a:ea typeface="+mn-ea"/>
                          <a:cs typeface="+mn-cs"/>
                        </a:rPr>
                        <a:t>	</a:t>
                      </a:r>
                    </a:p>
                    <a:p>
                      <a:endParaRPr lang="it-IT" sz="1000" b="0" i="0" u="none" strike="noStrike" kern="1200" baseline="0" dirty="0">
                        <a:solidFill>
                          <a:schemeClr val="accent1"/>
                        </a:solidFill>
                        <a:latin typeface="+mn-lt"/>
                        <a:ea typeface="+mn-ea"/>
                        <a:cs typeface="+mn-cs"/>
                      </a:endParaRPr>
                    </a:p>
                  </a:txBody>
                  <a:tcPr anchor="ctr" horzOverflow="overflow"/>
                </a:tc>
                <a:extLst>
                  <a:ext uri="{0D108BD9-81ED-4DB2-BD59-A6C34878D82A}">
                    <a16:rowId xmlns:a16="http://schemas.microsoft.com/office/drawing/2014/main" val="10002"/>
                  </a:ext>
                </a:extLst>
              </a:tr>
              <a:tr h="919812">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it-IT" sz="1000" b="0" i="0" u="none" strike="noStrike" kern="1200" baseline="0" dirty="0">
                          <a:solidFill>
                            <a:schemeClr val="tx2">
                              <a:lumMod val="60000"/>
                              <a:lumOff val="40000"/>
                            </a:schemeClr>
                          </a:solidFill>
                          <a:latin typeface="Comic Sans MS" panose="030F0702030302020204" pitchFamily="66" charset="0"/>
                          <a:ea typeface="+mn-ea"/>
                          <a:cs typeface="+mn-cs"/>
                        </a:rPr>
                        <a:t>ORGANIZZAZIONE DELLE INFORMAZIONI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Percepire la ciclicità del tempo attraverso le attività di routine.</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a:txBody>
                    <a:bodyPr/>
                    <a:lstStyle/>
                    <a:p>
                      <a:endParaRPr lang="it-IT" sz="1050" dirty="0"/>
                    </a:p>
                  </a:txBody>
                  <a:tcPr anchor="ctr" horzOverflow="overflow"/>
                </a:tc>
                <a:tc vMerge="1">
                  <a:txBody>
                    <a:bodyPr/>
                    <a:lstStyle/>
                    <a:p>
                      <a:endParaRPr lang="it-IT"/>
                    </a:p>
                  </a:txBody>
                  <a:tcPr anchor="ctr" horzOverflow="overflow"/>
                </a:tc>
                <a:tc vMerge="1">
                  <a:txBody>
                    <a:bodyPr/>
                    <a:lstStyle/>
                    <a:p>
                      <a:endParaRPr lang="it-IT"/>
                    </a:p>
                  </a:txBody>
                  <a:tcPr/>
                </a:tc>
                <a:extLst>
                  <a:ext uri="{0D108BD9-81ED-4DB2-BD59-A6C34878D82A}">
                    <a16:rowId xmlns:a16="http://schemas.microsoft.com/office/drawing/2014/main" val="10003"/>
                  </a:ext>
                </a:extLst>
              </a:tr>
              <a:tr h="1100561">
                <a:tc>
                  <a:txBody>
                    <a:bodyPr/>
                    <a:lstStyle/>
                    <a:p>
                      <a:pPr algn="ctr"/>
                      <a:r>
                        <a:rPr lang="it-IT" sz="1000" b="0" i="0" u="none" strike="noStrike" kern="1200" baseline="0" dirty="0">
                          <a:solidFill>
                            <a:schemeClr val="tx2">
                              <a:lumMod val="60000"/>
                              <a:lumOff val="40000"/>
                            </a:schemeClr>
                          </a:solidFill>
                          <a:latin typeface="Comic Sans MS" panose="030F0702030302020204" pitchFamily="66" charset="0"/>
                          <a:ea typeface="+mn-ea"/>
                          <a:cs typeface="+mn-cs"/>
                        </a:rPr>
                        <a:t>STRUMENTI CONCETTUALI </a:t>
                      </a:r>
                    </a:p>
                  </a:txBody>
                  <a:tcPr anchor="ct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Ricostruire e riordinare storie e racconti individuando momenti del passato, del presente e del futuro immediato. </a:t>
                      </a:r>
                    </a:p>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horzOverflow="overflow"/>
                </a:tc>
                <a:tc>
                  <a:txBody>
                    <a:bodyPr/>
                    <a:lstStyle/>
                    <a:p>
                      <a:endParaRPr lang="it-IT" sz="1050" dirty="0"/>
                    </a:p>
                  </a:txBody>
                  <a:tcPr anchor="ctr" horzOverflow="overflow"/>
                </a:tc>
                <a:tc vMerge="1">
                  <a:txBody>
                    <a:bodyPr/>
                    <a:lstStyle/>
                    <a:p>
                      <a:endParaRPr lang="it-IT"/>
                    </a:p>
                  </a:txBody>
                  <a:tcPr anchor="ctr" horzOverflow="overflow"/>
                </a:tc>
                <a:tc vMerge="1">
                  <a:txBody>
                    <a:bodyPr/>
                    <a:lstStyle/>
                    <a:p>
                      <a:endParaRPr lang="it-IT"/>
                    </a:p>
                  </a:txBody>
                  <a:tcPr/>
                </a:tc>
                <a:extLst>
                  <a:ext uri="{0D108BD9-81ED-4DB2-BD59-A6C34878D82A}">
                    <a16:rowId xmlns:a16="http://schemas.microsoft.com/office/drawing/2014/main" val="10004"/>
                  </a:ext>
                </a:extLst>
              </a:tr>
              <a:tr h="1603128">
                <a:tc>
                  <a:txBody>
                    <a:bodyPr/>
                    <a:lstStyle/>
                    <a:p>
                      <a:pPr marL="0" marR="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it-IT" sz="1000" b="0" i="0" u="none" strike="noStrike" kern="1200" baseline="0" dirty="0">
                          <a:solidFill>
                            <a:schemeClr val="tx2">
                              <a:lumMod val="60000"/>
                              <a:lumOff val="40000"/>
                            </a:schemeClr>
                          </a:solidFill>
                          <a:latin typeface="Comic Sans MS" panose="030F0702030302020204" pitchFamily="66" charset="0"/>
                          <a:ea typeface="+mn-ea"/>
                          <a:cs typeface="+mn-cs"/>
                        </a:rPr>
                        <a:t>PRODUZIONE SCRITTA E ORALE </a:t>
                      </a: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Registra dati attraverso semplici istogrammi e grafici.</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it-IT" sz="1000" b="0" i="0" u="none" strike="noStrike" kern="1200" baseline="0" dirty="0">
                          <a:solidFill>
                            <a:schemeClr val="tx2">
                              <a:lumMod val="60000"/>
                              <a:lumOff val="40000"/>
                            </a:schemeClr>
                          </a:solidFill>
                          <a:latin typeface="Comic Sans MS" panose="030F0702030302020204" pitchFamily="66" charset="0"/>
                          <a:ea typeface="+mn-ea"/>
                          <a:cs typeface="+mn-cs"/>
                        </a:rPr>
                        <a:t>	</a:t>
                      </a:r>
                    </a:p>
                  </a:txBody>
                  <a:tcPr anchor="ctr" horzOverflow="overflow"/>
                </a:tc>
                <a:tc>
                  <a:txBody>
                    <a:bodyPr/>
                    <a:lstStyle/>
                    <a:p>
                      <a:endParaRPr lang="it-IT" sz="1050" dirty="0"/>
                    </a:p>
                  </a:txBody>
                  <a:tcPr anchor="ctr" horzOverflow="overflow"/>
                </a:tc>
                <a:tc vMerge="1">
                  <a:txBody>
                    <a:bodyPr/>
                    <a:lstStyle/>
                    <a:p>
                      <a:endParaRPr lang="it-IT" dirty="0"/>
                    </a:p>
                  </a:txBody>
                  <a:tcPr anchor="ctr" horzOverflow="overflow"/>
                </a:tc>
                <a:tc vMerge="1">
                  <a:txBody>
                    <a:bodyPr/>
                    <a:lstStyle/>
                    <a:p>
                      <a:endParaRPr lang="it-IT"/>
                    </a:p>
                  </a:txBody>
                  <a:tcPr/>
                </a:tc>
                <a:extLst>
                  <a:ext uri="{0D108BD9-81ED-4DB2-BD59-A6C34878D82A}">
                    <a16:rowId xmlns:a16="http://schemas.microsoft.com/office/drawing/2014/main" val="10005"/>
                  </a:ext>
                </a:extLst>
              </a:tr>
            </a:tbl>
          </a:graphicData>
        </a:graphic>
      </p:graphicFrame>
      <p:sp>
        <p:nvSpPr>
          <p:cNvPr id="5" name="Segnaposto numero diapositiva 4"/>
          <p:cNvSpPr>
            <a:spLocks noGrp="1"/>
          </p:cNvSpPr>
          <p:nvPr>
            <p:ph type="sldNum" sz="quarter" idx="12"/>
          </p:nvPr>
        </p:nvSpPr>
        <p:spPr>
          <a:xfrm>
            <a:off x="8244408" y="6597352"/>
            <a:ext cx="650810" cy="298326"/>
          </a:xfrm>
        </p:spPr>
        <p:txBody>
          <a:bodyPr/>
          <a:lstStyle/>
          <a:p>
            <a:fld id="{FF435FF0-A5BC-47FA-9B2B-A8C23C837CEF}" type="slidenum">
              <a:rPr lang="it-IT" smtClean="0"/>
              <a:pPr/>
              <a:t>24</a:t>
            </a:fld>
            <a:endParaRPr lang="it-IT" dirty="0"/>
          </a:p>
        </p:txBody>
      </p:sp>
    </p:spTree>
    <p:extLst>
      <p:ext uri="{BB962C8B-B14F-4D97-AF65-F5344CB8AC3E}">
        <p14:creationId xmlns:p14="http://schemas.microsoft.com/office/powerpoint/2010/main" val="12829017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485900" y="188913"/>
            <a:ext cx="6094413" cy="738187"/>
          </a:xfrm>
          <a:prstGeom prst="rect">
            <a:avLst/>
          </a:prstGeom>
          <a:noFill/>
          <a:ln w="9525">
            <a:noFill/>
            <a:miter lim="800000"/>
            <a:headEnd/>
            <a:tailEnd/>
          </a:ln>
          <a:effectLst/>
        </p:spPr>
        <p:txBody>
          <a:bodyPr wrap="none">
            <a:spAutoFit/>
          </a:bodyPr>
          <a:lstStyle/>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cs typeface="+mn-cs"/>
              </a:rPr>
              <a:t>PROGETTAZIONE ANNUALE PER LO SVILUPPO DI COMPETENZE</a:t>
            </a:r>
          </a:p>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rPr>
              <a:t>IL SE’ E LALTRO (GEOGRAFIA)</a:t>
            </a:r>
            <a:endParaRPr lang="it-IT" sz="1400" b="1" dirty="0">
              <a:solidFill>
                <a:schemeClr val="tx2">
                  <a:lumMod val="60000"/>
                  <a:lumOff val="40000"/>
                </a:schemeClr>
              </a:solidFill>
              <a:latin typeface="Comic Sans MS" panose="030F0702030302020204" pitchFamily="66" charset="0"/>
              <a:cs typeface="+mn-cs"/>
            </a:endParaRPr>
          </a:p>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cs typeface="+mn-cs"/>
              </a:rPr>
              <a:t>  </a:t>
            </a:r>
            <a:r>
              <a:rPr lang="it-IT" sz="1400" b="1" dirty="0">
                <a:solidFill>
                  <a:schemeClr val="tx2">
                    <a:lumMod val="60000"/>
                    <a:lumOff val="40000"/>
                  </a:schemeClr>
                </a:solidFill>
                <a:latin typeface="Comic Sans MS" panose="030F0702030302020204" pitchFamily="66" charset="0"/>
              </a:rPr>
              <a:t>ANNI 4</a:t>
            </a:r>
            <a:r>
              <a:rPr lang="it-IT" sz="1400" b="1" dirty="0">
                <a:solidFill>
                  <a:schemeClr val="tx2">
                    <a:lumMod val="60000"/>
                    <a:lumOff val="40000"/>
                  </a:schemeClr>
                </a:solidFill>
                <a:latin typeface="Comic Sans MS" panose="030F0702030302020204" pitchFamily="66" charset="0"/>
                <a:cs typeface="+mn-cs"/>
              </a:rPr>
              <a:t> </a:t>
            </a:r>
          </a:p>
        </p:txBody>
      </p:sp>
      <p:graphicFrame>
        <p:nvGraphicFramePr>
          <p:cNvPr id="50241" name="Group 65"/>
          <p:cNvGraphicFramePr>
            <a:graphicFrameLocks noGrp="1"/>
          </p:cNvGraphicFramePr>
          <p:nvPr>
            <p:extLst>
              <p:ext uri="{D42A27DB-BD31-4B8C-83A1-F6EECF244321}">
                <p14:modId xmlns:p14="http://schemas.microsoft.com/office/powerpoint/2010/main" val="1846919716"/>
              </p:ext>
            </p:extLst>
          </p:nvPr>
        </p:nvGraphicFramePr>
        <p:xfrm>
          <a:off x="290413" y="1052736"/>
          <a:ext cx="8386043" cy="4791462"/>
        </p:xfrm>
        <a:graphic>
          <a:graphicData uri="http://schemas.openxmlformats.org/drawingml/2006/table">
            <a:tbl>
              <a:tblPr/>
              <a:tblGrid>
                <a:gridCol w="1032517">
                  <a:extLst>
                    <a:ext uri="{9D8B030D-6E8A-4147-A177-3AD203B41FA5}">
                      <a16:colId xmlns:a16="http://schemas.microsoft.com/office/drawing/2014/main" val="20000"/>
                    </a:ext>
                  </a:extLst>
                </a:gridCol>
                <a:gridCol w="1883712">
                  <a:extLst>
                    <a:ext uri="{9D8B030D-6E8A-4147-A177-3AD203B41FA5}">
                      <a16:colId xmlns:a16="http://schemas.microsoft.com/office/drawing/2014/main" val="20001"/>
                    </a:ext>
                  </a:extLst>
                </a:gridCol>
                <a:gridCol w="2119176">
                  <a:extLst>
                    <a:ext uri="{9D8B030D-6E8A-4147-A177-3AD203B41FA5}">
                      <a16:colId xmlns:a16="http://schemas.microsoft.com/office/drawing/2014/main" val="20002"/>
                    </a:ext>
                  </a:extLst>
                </a:gridCol>
                <a:gridCol w="1675319">
                  <a:extLst>
                    <a:ext uri="{9D8B030D-6E8A-4147-A177-3AD203B41FA5}">
                      <a16:colId xmlns:a16="http://schemas.microsoft.com/office/drawing/2014/main" val="20003"/>
                    </a:ext>
                  </a:extLst>
                </a:gridCol>
                <a:gridCol w="1675319">
                  <a:extLst>
                    <a:ext uri="{9D8B030D-6E8A-4147-A177-3AD203B41FA5}">
                      <a16:colId xmlns:a16="http://schemas.microsoft.com/office/drawing/2014/main" val="694110720"/>
                    </a:ext>
                  </a:extLst>
                </a:gridCol>
              </a:tblGrid>
              <a:tr h="879712">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pitchFamily="34" charset="0"/>
                        </a:rPr>
                        <a:t>NUCLEI FONDANTI</a:t>
                      </a:r>
                    </a:p>
                  </a:txBody>
                  <a:tcPr marL="91451" marR="91451" marT="45716" marB="4571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pitchFamily="34" charset="0"/>
                        </a:rPr>
                        <a:t>OBIETTIVI  DI APPRENDIMENTO</a:t>
                      </a:r>
                    </a:p>
                  </a:txBody>
                  <a:tcPr marL="91451" marR="91451" marT="45716" marB="4571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pitchFamily="34"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pitchFamily="34" charset="0"/>
                        </a:rPr>
                        <a:t>PER ALUNNI CON BISOGNI EDUCATIVI SPECIALI</a:t>
                      </a:r>
                      <a:endParaRPr kumimoji="0" lang="it-IT" sz="1200" b="1" i="1" u="none" strike="noStrike" cap="none" normalizeH="0" baseline="0" dirty="0">
                        <a:ln>
                          <a:noFill/>
                        </a:ln>
                        <a:solidFill>
                          <a:schemeClr val="tx2">
                            <a:lumMod val="60000"/>
                            <a:lumOff val="40000"/>
                          </a:schemeClr>
                        </a:solidFill>
                        <a:effectLst/>
                        <a:latin typeface="Comic Sans MS" pitchFamily="66" charset="0"/>
                        <a:cs typeface="Arial" pitchFamily="34" charset="0"/>
                      </a:endParaRPr>
                    </a:p>
                  </a:txBody>
                  <a:tcPr marL="91451" marR="91451" marT="45716" marB="4571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QUATTRO ANNI</a:t>
                      </a:r>
                    </a:p>
                  </a:txBody>
                  <a:tcPr marL="91451" marR="91451" marT="45716" marB="4571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marL="91451" marR="91451" marT="45716" marB="4571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3368">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ea typeface="Calibri" pitchFamily="34" charset="0"/>
                          <a:cs typeface="Times New Roman" pitchFamily="18" charset="0"/>
                        </a:rPr>
                        <a:t>ORIENTAMENTO	</a:t>
                      </a:r>
                      <a:endPar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Muoversi nel contesto spaziale, percependo le relazioni spaziali tra sé e gli altri.</a:t>
                      </a:r>
                    </a:p>
                    <a:p>
                      <a:pPr marL="176213" indent="-176213">
                        <a:buFont typeface="+mj-lt"/>
                        <a:buAutoNum type="alphaLcPeriod"/>
                      </a:pPr>
                      <a:endParaRPr lang="it-IT" sz="1000" b="1" u="none" strike="noStrike" kern="1200" baseline="0" dirty="0">
                        <a:solidFill>
                          <a:schemeClr val="tx2">
                            <a:lumMod val="60000"/>
                            <a:lumOff val="40000"/>
                          </a:schemeClr>
                        </a:solidFill>
                        <a:latin typeface="Comic Sans MS" panose="030F0702030302020204" pitchFamily="66" charset="0"/>
                      </a:endParaRPr>
                    </a:p>
                    <a:p>
                      <a:pPr marL="171450" marR="0" lvl="0" indent="-171450" algn="l" defTabSz="914400" rtl="0" eaLnBrk="1" fontAlgn="base" latinLnBrk="0" hangingPunct="1">
                        <a:lnSpc>
                          <a:spcPct val="115000"/>
                        </a:lnSpc>
                        <a:spcBef>
                          <a:spcPct val="0"/>
                        </a:spcBef>
                        <a:spcAft>
                          <a:spcPct val="0"/>
                        </a:spcAft>
                        <a:buClrTx/>
                        <a:buSzTx/>
                        <a:buFont typeface="Wingdings" panose="05000000000000000000" pitchFamily="2" charset="2"/>
                        <a:buChar char="Ø"/>
                        <a:tabLst/>
                      </a:pPr>
                      <a:endParaRPr kumimoji="0" lang="it-IT" sz="1000" b="0" i="0" u="none" strike="noStrike" cap="none" normalizeH="0" baseline="0" dirty="0">
                        <a:ln>
                          <a:noFill/>
                        </a:ln>
                        <a:solidFill>
                          <a:schemeClr val="tx2">
                            <a:lumMod val="60000"/>
                            <a:lumOff val="40000"/>
                          </a:schemeClr>
                        </a:solidFill>
                        <a:effectLst/>
                        <a:latin typeface="Comic Sans MS" pitchFamily="66" charset="0"/>
                        <a:ea typeface="Calibri" pitchFamily="34" charset="0"/>
                        <a:cs typeface="Times New Roman" pitchFamily="18"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rowSpan="4">
                  <a:txBody>
                    <a:bodyPr/>
                    <a:lstStyle/>
                    <a:p>
                      <a:pPr marL="171450" indent="-171450">
                        <a:buFont typeface="Wingdings" panose="05000000000000000000" pitchFamily="2" charset="2"/>
                        <a:buChar char="§"/>
                      </a:pPr>
                      <a:r>
                        <a:rPr lang="it-IT" sz="1000" b="0" i="0" u="none" strike="noStrike" kern="1200" baseline="0" dirty="0">
                          <a:solidFill>
                            <a:schemeClr val="tx2">
                              <a:lumMod val="60000"/>
                              <a:lumOff val="40000"/>
                            </a:schemeClr>
                          </a:solidFill>
                          <a:latin typeface="+mn-lt"/>
                          <a:ea typeface="+mn-ea"/>
                          <a:cs typeface="+mn-cs"/>
                        </a:rPr>
                        <a:t>Conosce i luoghi e le caratteristiche dei vari Paesi.</a:t>
                      </a:r>
                    </a:p>
                    <a:p>
                      <a:pPr marL="171450" indent="-171450">
                        <a:buFont typeface="Wingdings" panose="05000000000000000000" pitchFamily="2" charset="2"/>
                        <a:buChar char="§"/>
                      </a:pPr>
                      <a:r>
                        <a:rPr lang="it-IT" sz="1000" b="0" i="0" u="none" strike="noStrike" kern="1200" baseline="0" dirty="0">
                          <a:solidFill>
                            <a:schemeClr val="tx2">
                              <a:lumMod val="60000"/>
                              <a:lumOff val="40000"/>
                            </a:schemeClr>
                          </a:solidFill>
                          <a:latin typeface="+mn-lt"/>
                          <a:ea typeface="+mn-ea"/>
                          <a:cs typeface="+mn-cs"/>
                        </a:rPr>
                        <a:t> Conosce le storie e le tradizioni del proprio e degli  altri paesi ( usi, costumi, animali, monumenti, cibi e feste...)  </a:t>
                      </a:r>
                    </a:p>
                    <a:p>
                      <a:pPr marL="171450" indent="-171450" algn="just">
                        <a:buFont typeface="Wingdings" panose="05000000000000000000" pitchFamily="2" charset="2"/>
                        <a:buChar char="§"/>
                      </a:pPr>
                      <a:r>
                        <a:rPr lang="it-IT" sz="1000" b="0" i="0" u="none" strike="noStrike" kern="1200" baseline="0" dirty="0">
                          <a:solidFill>
                            <a:schemeClr val="tx2">
                              <a:lumMod val="60000"/>
                              <a:lumOff val="40000"/>
                            </a:schemeClr>
                          </a:solidFill>
                          <a:latin typeface="+mn-lt"/>
                          <a:ea typeface="+mn-ea"/>
                          <a:cs typeface="+mn-cs"/>
                        </a:rPr>
                        <a:t>Esegue un percorso tenendo  conto dei riferimenti spaziali</a:t>
                      </a:r>
                    </a:p>
                    <a:p>
                      <a:pPr marL="171450" indent="-171450" algn="just">
                        <a:buFont typeface="Wingdings" panose="05000000000000000000" pitchFamily="2" charset="2"/>
                        <a:buChar char="§"/>
                      </a:pPr>
                      <a:r>
                        <a:rPr lang="it-IT" sz="1000" b="0" i="0" u="none" strike="noStrike" kern="1200" baseline="0" dirty="0">
                          <a:solidFill>
                            <a:schemeClr val="tx2">
                              <a:lumMod val="60000"/>
                              <a:lumOff val="40000"/>
                            </a:schemeClr>
                          </a:solidFill>
                          <a:latin typeface="+mn-lt"/>
                          <a:ea typeface="+mn-ea"/>
                          <a:cs typeface="+mn-cs"/>
                        </a:rPr>
                        <a:t>Porta a termine e con responsabilità incarichi stabiliti.	</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chemeClr val="tx2">
                              <a:lumMod val="60000"/>
                              <a:lumOff val="40000"/>
                            </a:schemeClr>
                          </a:solidFill>
                          <a:latin typeface="+mn-lt"/>
                          <a:ea typeface="+mn-ea"/>
                          <a:cs typeface="+mn-cs"/>
                        </a:rPr>
                        <a:t>Riconosce e riproduce spazio interno, esterno e confine.</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chemeClr val="tx2">
                              <a:lumMod val="60000"/>
                              <a:lumOff val="40000"/>
                            </a:schemeClr>
                          </a:solidFill>
                          <a:latin typeface="+mn-lt"/>
                          <a:ea typeface="+mn-ea"/>
                          <a:cs typeface="+mn-cs"/>
                        </a:rPr>
                        <a:t>Esegue ritmi.</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chemeClr val="tx2">
                              <a:lumMod val="60000"/>
                              <a:lumOff val="40000"/>
                            </a:schemeClr>
                          </a:solidFill>
                          <a:latin typeface="+mn-lt"/>
                          <a:ea typeface="+mn-ea"/>
                          <a:cs typeface="+mn-cs"/>
                        </a:rPr>
                        <a:t>Stabilisce relazioni e corrispondenze  tra persone , oggetti ed elementi naturali.</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rowSpan="4">
                  <a:txBody>
                    <a:bodyPr/>
                    <a:lstStyle/>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it-IT" sz="1000" b="0" i="0" u="none" strike="noStrike" kern="1200" baseline="0" dirty="0">
                        <a:solidFill>
                          <a:srgbClr val="0070C0"/>
                        </a:solidFill>
                        <a:latin typeface="+mn-lt"/>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chemeClr val="tx2">
                              <a:lumMod val="60000"/>
                              <a:lumOff val="40000"/>
                            </a:schemeClr>
                          </a:solidFill>
                          <a:latin typeface="+mn-lt"/>
                          <a:ea typeface="+mn-ea"/>
                          <a:cs typeface="+mn-cs"/>
                        </a:rPr>
                        <a:t>Portare a termine e con responsabilità incarichi stabiliti.</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chemeClr val="tx2">
                              <a:lumMod val="60000"/>
                              <a:lumOff val="40000"/>
                            </a:schemeClr>
                          </a:solidFill>
                          <a:latin typeface="+mn-lt"/>
                          <a:ea typeface="+mn-ea"/>
                          <a:cs typeface="+mn-cs"/>
                        </a:rPr>
                        <a:t>Riconoscere e riprodurre spazio interno, esterno e confine.</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chemeClr val="tx2">
                              <a:lumMod val="60000"/>
                              <a:lumOff val="40000"/>
                            </a:schemeClr>
                          </a:solidFill>
                          <a:latin typeface="+mn-lt"/>
                          <a:ea typeface="+mn-ea"/>
                          <a:cs typeface="+mn-cs"/>
                        </a:rPr>
                        <a:t>Eseguire ritmi.</a:t>
                      </a: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it-IT" sz="1000" b="0" i="0" u="none" strike="noStrike" kern="1200" baseline="0" dirty="0">
                          <a:solidFill>
                            <a:schemeClr val="tx2">
                              <a:lumMod val="60000"/>
                              <a:lumOff val="40000"/>
                            </a:schemeClr>
                          </a:solidFill>
                          <a:latin typeface="+mn-lt"/>
                          <a:ea typeface="+mn-ea"/>
                          <a:cs typeface="+mn-cs"/>
                        </a:rPr>
                        <a:t>	</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it-IT" sz="1000" b="0" i="0" u="none" strike="noStrike" cap="none" normalizeH="0" baseline="0" dirty="0">
                        <a:ln>
                          <a:noFill/>
                        </a:ln>
                        <a:solidFill>
                          <a:srgbClr val="0070C0"/>
                        </a:solidFill>
                        <a:effectLst/>
                        <a:latin typeface="+mn-lt"/>
                        <a:ea typeface="Calibri" pitchFamily="34" charset="0"/>
                        <a:cs typeface="Times New Roman" pitchFamily="18" charset="0"/>
                      </a:endParaRP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2008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ea typeface="Calibri" pitchFamily="34" charset="0"/>
                          <a:cs typeface="Times New Roman" pitchFamily="18" charset="0"/>
                        </a:rPr>
                        <a:t>LINGUAGGIO SPECIFICO </a:t>
                      </a:r>
                      <a:endPar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pPr>
                      <a:r>
                        <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rPr>
                        <a:t> </a:t>
                      </a: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Comprendere e rielaborare percorsi.</a:t>
                      </a: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marL="173038" marR="0" lvl="0" indent="-173038" algn="l" defTabSz="914400" rtl="0" eaLnBrk="1" fontAlgn="base" latinLnBrk="0" hangingPunct="1">
                        <a:lnSpc>
                          <a:spcPct val="115000"/>
                        </a:lnSpc>
                        <a:spcBef>
                          <a:spcPct val="0"/>
                        </a:spcBef>
                        <a:spcAft>
                          <a:spcPct val="0"/>
                        </a:spcAft>
                        <a:buClrTx/>
                        <a:buSzTx/>
                        <a:buFont typeface="Wingdings" panose="05000000000000000000" pitchFamily="2" charset="2"/>
                        <a:buChar char="Ø"/>
                        <a:tabLst/>
                      </a:pPr>
                      <a:endParaRPr kumimoji="0" lang="it-IT" sz="12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3"/>
                  </a:ext>
                </a:extLst>
              </a:tr>
              <a:tr h="936104">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ea typeface="Calibri" pitchFamily="34" charset="0"/>
                          <a:cs typeface="Times New Roman" pitchFamily="18" charset="0"/>
                        </a:rPr>
                        <a:t>PAESAGGIO GEOGRAFICO </a:t>
                      </a:r>
                      <a:endPar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ea typeface="Calibri" pitchFamily="34" charset="0"/>
                          <a:cs typeface="Times New Roman" pitchFamily="18" charset="0"/>
                        </a:rPr>
                        <a:t> </a:t>
                      </a:r>
                      <a:endPar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Saper mettere in relazione ,discriminare , ordinare e confrontare.</a:t>
                      </a:r>
                    </a:p>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marL="173038" marR="0" lvl="0" indent="-173038" algn="l" defTabSz="914400" rtl="0" eaLnBrk="1" fontAlgn="base" latinLnBrk="0" hangingPunct="1">
                        <a:lnSpc>
                          <a:spcPct val="115000"/>
                        </a:lnSpc>
                        <a:spcBef>
                          <a:spcPct val="0"/>
                        </a:spcBef>
                        <a:spcAft>
                          <a:spcPct val="0"/>
                        </a:spcAft>
                        <a:buClrTx/>
                        <a:buSzTx/>
                        <a:buFont typeface="Wingdings" panose="05000000000000000000" pitchFamily="2" charset="2"/>
                        <a:buChar char="Ø"/>
                        <a:tabLst/>
                      </a:pPr>
                      <a:endParaRPr kumimoji="0" lang="it-IT" sz="12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4"/>
                  </a:ext>
                </a:extLst>
              </a:tr>
              <a:tr h="807339">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cs typeface="Calibri" pitchFamily="34" charset="0"/>
                        </a:rPr>
                        <a:t>REGIONE E</a:t>
                      </a:r>
                      <a:endPar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cs typeface="Calibri" pitchFamily="34" charset="0"/>
                        </a:rPr>
                        <a:t>SISTEMA TERRITORIALE</a:t>
                      </a:r>
                      <a:endPar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cs typeface="Calibri" pitchFamily="34"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Conoscere l’esistenza di diverse organizzazioni sociali e il proprio contesto di appartenenza.</a:t>
                      </a: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dirty="0"/>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marL="173038" marR="0" lvl="0" indent="-173038" algn="l" defTabSz="914400" rtl="0" eaLnBrk="1" fontAlgn="base" latinLnBrk="0" hangingPunct="1">
                        <a:lnSpc>
                          <a:spcPct val="115000"/>
                        </a:lnSpc>
                        <a:spcBef>
                          <a:spcPct val="0"/>
                        </a:spcBef>
                        <a:spcAft>
                          <a:spcPct val="0"/>
                        </a:spcAft>
                        <a:buClrTx/>
                        <a:buSzTx/>
                        <a:buFont typeface="Wingdings" panose="05000000000000000000" pitchFamily="2" charset="2"/>
                        <a:buChar char="Ø"/>
                        <a:tabLst/>
                      </a:pPr>
                      <a:endParaRPr kumimoji="0" lang="it-IT" sz="12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5"/>
                  </a:ext>
                </a:extLst>
              </a:tr>
            </a:tbl>
          </a:graphicData>
        </a:graphic>
      </p:graphicFrame>
      <p:sp>
        <p:nvSpPr>
          <p:cNvPr id="5" name="Segnaposto numero diapositiva 4"/>
          <p:cNvSpPr>
            <a:spLocks noGrp="1"/>
          </p:cNvSpPr>
          <p:nvPr>
            <p:ph type="sldNum" sz="quarter" idx="12"/>
          </p:nvPr>
        </p:nvSpPr>
        <p:spPr>
          <a:xfrm>
            <a:off x="6732588" y="6592888"/>
            <a:ext cx="2133600" cy="365125"/>
          </a:xfrm>
        </p:spPr>
        <p:txBody>
          <a:bodyPr/>
          <a:lstStyle/>
          <a:p>
            <a:pPr>
              <a:defRPr/>
            </a:pPr>
            <a:fld id="{5B5B8549-2E5E-4C54-9854-FC8E92AFE515}" type="slidenum">
              <a:rPr lang="it-IT"/>
              <a:pPr>
                <a:defRPr/>
              </a:pPr>
              <a:t>25</a:t>
            </a:fld>
            <a:endParaRPr lang="it-IT" dirty="0"/>
          </a:p>
        </p:txBody>
      </p:sp>
    </p:spTree>
    <p:extLst>
      <p:ext uri="{BB962C8B-B14F-4D97-AF65-F5344CB8AC3E}">
        <p14:creationId xmlns:p14="http://schemas.microsoft.com/office/powerpoint/2010/main" val="22653529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754724" y="188640"/>
            <a:ext cx="6094938" cy="738664"/>
          </a:xfrm>
          <a:prstGeom prst="rect">
            <a:avLst/>
          </a:prstGeom>
          <a:noFill/>
          <a:ln w="9525">
            <a:noFill/>
            <a:miter lim="800000"/>
            <a:headEnd/>
            <a:tailEnd/>
          </a:ln>
          <a:effectLst/>
        </p:spPr>
        <p:txBody>
          <a:bodyPr wrap="none">
            <a:spAutoFit/>
          </a:bodyPr>
          <a:lstStyle/>
          <a:p>
            <a:pPr algn="ctr"/>
            <a:r>
              <a:rPr lang="it-IT" sz="1400" b="1" dirty="0">
                <a:solidFill>
                  <a:schemeClr val="tx2">
                    <a:lumMod val="60000"/>
                    <a:lumOff val="40000"/>
                  </a:schemeClr>
                </a:solidFill>
                <a:latin typeface="Comic Sans MS" panose="030F0702030302020204" pitchFamily="66" charset="0"/>
              </a:rPr>
              <a:t>PROGETTAZIONE ANNUALE PER LO SVILUPPO DI COMPETENZE</a:t>
            </a:r>
            <a:endParaRPr lang="it-IT" sz="1400" dirty="0">
              <a:solidFill>
                <a:schemeClr val="tx2">
                  <a:lumMod val="60000"/>
                  <a:lumOff val="40000"/>
                </a:schemeClr>
              </a:solidFill>
              <a:latin typeface="Comic Sans MS" panose="030F0702030302020204" pitchFamily="66" charset="0"/>
            </a:endParaRPr>
          </a:p>
          <a:p>
            <a:pPr algn="ctr"/>
            <a:r>
              <a:rPr lang="it-IT" sz="1400" b="1" dirty="0">
                <a:solidFill>
                  <a:schemeClr val="tx2">
                    <a:lumMod val="60000"/>
                    <a:lumOff val="40000"/>
                  </a:schemeClr>
                </a:solidFill>
                <a:latin typeface="Comic Sans MS" panose="030F0702030302020204" pitchFamily="66" charset="0"/>
              </a:rPr>
              <a:t>IMMAGINI, SUONI,COLORI (MUSICA)</a:t>
            </a:r>
          </a:p>
          <a:p>
            <a:pPr algn="ctr"/>
            <a:r>
              <a:rPr lang="it-IT" sz="1400" b="1" dirty="0">
                <a:solidFill>
                  <a:schemeClr val="tx2">
                    <a:lumMod val="60000"/>
                    <a:lumOff val="40000"/>
                  </a:schemeClr>
                </a:solidFill>
                <a:latin typeface="Comic Sans MS" panose="030F0702030302020204" pitchFamily="66" charset="0"/>
              </a:rPr>
              <a:t>  4 ANNI </a:t>
            </a:r>
          </a:p>
        </p:txBody>
      </p:sp>
      <p:graphicFrame>
        <p:nvGraphicFramePr>
          <p:cNvPr id="50241" name="Group 65"/>
          <p:cNvGraphicFramePr>
            <a:graphicFrameLocks noGrp="1"/>
          </p:cNvGraphicFramePr>
          <p:nvPr>
            <p:extLst>
              <p:ext uri="{D42A27DB-BD31-4B8C-83A1-F6EECF244321}">
                <p14:modId xmlns:p14="http://schemas.microsoft.com/office/powerpoint/2010/main" val="2353135384"/>
              </p:ext>
            </p:extLst>
          </p:nvPr>
        </p:nvGraphicFramePr>
        <p:xfrm>
          <a:off x="251521" y="980728"/>
          <a:ext cx="8643696" cy="5400600"/>
        </p:xfrm>
        <a:graphic>
          <a:graphicData uri="http://schemas.openxmlformats.org/drawingml/2006/table">
            <a:tbl>
              <a:tblPr>
                <a:tableStyleId>{BC89EF96-8CEA-46FF-86C4-4CE0E7609802}</a:tableStyleId>
              </a:tblPr>
              <a:tblGrid>
                <a:gridCol w="930812">
                  <a:extLst>
                    <a:ext uri="{9D8B030D-6E8A-4147-A177-3AD203B41FA5}">
                      <a16:colId xmlns:a16="http://schemas.microsoft.com/office/drawing/2014/main" val="20000"/>
                    </a:ext>
                  </a:extLst>
                </a:gridCol>
                <a:gridCol w="1775041">
                  <a:extLst>
                    <a:ext uri="{9D8B030D-6E8A-4147-A177-3AD203B41FA5}">
                      <a16:colId xmlns:a16="http://schemas.microsoft.com/office/drawing/2014/main" val="20001"/>
                    </a:ext>
                  </a:extLst>
                </a:gridCol>
                <a:gridCol w="1728739">
                  <a:extLst>
                    <a:ext uri="{9D8B030D-6E8A-4147-A177-3AD203B41FA5}">
                      <a16:colId xmlns:a16="http://schemas.microsoft.com/office/drawing/2014/main" val="20002"/>
                    </a:ext>
                  </a:extLst>
                </a:gridCol>
                <a:gridCol w="2931341">
                  <a:extLst>
                    <a:ext uri="{9D8B030D-6E8A-4147-A177-3AD203B41FA5}">
                      <a16:colId xmlns:a16="http://schemas.microsoft.com/office/drawing/2014/main" val="20003"/>
                    </a:ext>
                  </a:extLst>
                </a:gridCol>
                <a:gridCol w="1277763">
                  <a:extLst>
                    <a:ext uri="{9D8B030D-6E8A-4147-A177-3AD203B41FA5}">
                      <a16:colId xmlns:a16="http://schemas.microsoft.com/office/drawing/2014/main" val="272026766"/>
                    </a:ext>
                  </a:extLst>
                </a:gridCol>
              </a:tblGrid>
              <a:tr h="1189518">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10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11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1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11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100" b="1" u="none" strike="noStrike" cap="none" normalizeH="0" baseline="0" dirty="0">
                          <a:ln>
                            <a:noFill/>
                          </a:ln>
                          <a:solidFill>
                            <a:schemeClr val="tx2">
                              <a:lumMod val="60000"/>
                              <a:lumOff val="40000"/>
                            </a:schemeClr>
                          </a:solidFill>
                          <a:effectLst/>
                          <a:latin typeface="Comic Sans MS" panose="030F0702030302020204" pitchFamily="66" charset="0"/>
                        </a:rPr>
                        <a:t>OBIETTIVI  MINIMI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10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11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1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QUATTRO ANNI</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1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anchor="ctr" horzOverflow="overflow"/>
                </a:tc>
                <a:extLst>
                  <a:ext uri="{0D108BD9-81ED-4DB2-BD59-A6C34878D82A}">
                    <a16:rowId xmlns:a16="http://schemas.microsoft.com/office/drawing/2014/main" val="10001"/>
                  </a:ext>
                </a:extLst>
              </a:tr>
              <a:tr h="781843">
                <a:tc>
                  <a:txBody>
                    <a:bodyPr/>
                    <a:lstStyle/>
                    <a:p>
                      <a:pPr algn="l"/>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LINGUAGGIO SPECIFICO </a:t>
                      </a:r>
                    </a:p>
                  </a:txBody>
                  <a:tcPr anchor="ctr" horzOverflow="overflow"/>
                </a:tc>
                <a:tc>
                  <a:txBody>
                    <a:bodyPr/>
                    <a:lstStyle/>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Produrre  sequenze sonore sviluppando l’intonazione e il senso ritmico e l’intensità.</a:t>
                      </a:r>
                    </a:p>
                  </a:txBody>
                  <a:tcPr anchor="ctr" horzOverflow="overflow"/>
                </a:tc>
                <a:tc>
                  <a:txBody>
                    <a:bodyPr/>
                    <a:lstStyle/>
                    <a:p>
                      <a:endParaRPr lang="it-IT"/>
                    </a:p>
                  </a:txBody>
                  <a:tcPr anchor="ctr" horzOverflow="overflow"/>
                </a:tc>
                <a:tc rowSpan="3">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j-lt"/>
                          <a:ea typeface="+mn-ea"/>
                          <a:cs typeface="+mn-cs"/>
                        </a:rPr>
                        <a:t>Esplora i primi alfabeti musicali,</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j-lt"/>
                          <a:ea typeface="+mn-ea"/>
                          <a:cs typeface="+mn-cs"/>
                        </a:rPr>
                        <a:t>Identifica la provenienza di un suono e sa dire forte/piano </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j-lt"/>
                          <a:ea typeface="+mn-ea"/>
                          <a:cs typeface="+mn-cs"/>
                        </a:rPr>
                        <a:t>Scopre il concetto di durata e ritmo.</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j-lt"/>
                          <a:ea typeface="+mn-ea"/>
                          <a:cs typeface="+mn-cs"/>
                        </a:rPr>
                        <a:t>Ascolta e riproduce suoni e rumori.</a:t>
                      </a:r>
                      <a:r>
                        <a:rPr lang="it-IT" sz="1000" kern="1200" dirty="0">
                          <a:solidFill>
                            <a:srgbClr val="0070C0"/>
                          </a:solidFill>
                          <a:effectLst/>
                          <a:latin typeface="+mj-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kern="1200" dirty="0">
                          <a:solidFill>
                            <a:srgbClr val="0070C0"/>
                          </a:solidFill>
                          <a:effectLst/>
                          <a:latin typeface="+mj-lt"/>
                          <a:ea typeface="+mn-ea"/>
                          <a:cs typeface="+mn-cs"/>
                        </a:rPr>
                        <a:t>Sa cogliere la differenza tra suono e silenzio</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kern="1200" dirty="0">
                          <a:solidFill>
                            <a:srgbClr val="0070C0"/>
                          </a:solidFill>
                          <a:effectLst/>
                          <a:latin typeface="+mj-lt"/>
                          <a:ea typeface="+mn-ea"/>
                          <a:cs typeface="+mn-cs"/>
                        </a:rPr>
                        <a:t>Sa usare la propria voce per produrre e inventare suoni, melodie</a:t>
                      </a:r>
                      <a:endParaRPr lang="it-IT" sz="1000" b="0" i="0" u="none" strike="noStrike" kern="1200" baseline="0" dirty="0">
                        <a:solidFill>
                          <a:srgbClr val="0070C0"/>
                        </a:solidFill>
                        <a:latin typeface="+mj-lt"/>
                        <a:ea typeface="+mn-ea"/>
                        <a:cs typeface="+mn-cs"/>
                      </a:endParaRPr>
                    </a:p>
                    <a:p>
                      <a:pPr marL="171450" indent="-171450" algn="l">
                        <a:buFont typeface="Wingdings" panose="05000000000000000000" pitchFamily="2" charset="2"/>
                        <a:buChar char="§"/>
                      </a:pPr>
                      <a:r>
                        <a:rPr lang="it-IT" sz="1000" b="0" i="0" u="none" strike="noStrike" kern="1200" baseline="0" dirty="0">
                          <a:solidFill>
                            <a:srgbClr val="0070C0"/>
                          </a:solidFill>
                          <a:latin typeface="+mj-lt"/>
                          <a:ea typeface="+mn-ea"/>
                          <a:cs typeface="+mn-cs"/>
                        </a:rPr>
                        <a:t>Sviluppa interesse per l’ascolto della musica e per la fruizione </a:t>
                      </a:r>
                    </a:p>
                    <a:p>
                      <a:pPr marL="171450" indent="-171450" algn="l">
                        <a:buFont typeface="Wingdings" panose="05000000000000000000" pitchFamily="2" charset="2"/>
                        <a:buChar char="§"/>
                      </a:pPr>
                      <a:r>
                        <a:rPr lang="it-IT" sz="1000" kern="1200" dirty="0">
                          <a:solidFill>
                            <a:srgbClr val="0070C0"/>
                          </a:solidFill>
                          <a:effectLst/>
                          <a:latin typeface="+mj-lt"/>
                          <a:ea typeface="+mn-ea"/>
                          <a:cs typeface="+mn-cs"/>
                        </a:rPr>
                        <a:t>Scopre, manipola , inventa  semplici strumenti musicali .</a:t>
                      </a:r>
                      <a:endParaRPr lang="it-IT" sz="1000" b="0" i="0" u="none" strike="noStrike" kern="1200" baseline="0" dirty="0">
                        <a:solidFill>
                          <a:srgbClr val="0070C0"/>
                        </a:solidFill>
                        <a:latin typeface="+mj-lt"/>
                        <a:ea typeface="+mn-ea"/>
                        <a:cs typeface="+mn-cs"/>
                      </a:endParaRPr>
                    </a:p>
                    <a:p>
                      <a:pPr marL="171450" indent="-171450" algn="l">
                        <a:buFont typeface="Wingdings" panose="05000000000000000000" pitchFamily="2" charset="2"/>
                        <a:buChar char="§"/>
                      </a:pPr>
                      <a:r>
                        <a:rPr lang="it-IT" sz="1000" b="0" i="0" u="none" strike="noStrike" kern="1200" baseline="0" dirty="0">
                          <a:solidFill>
                            <a:srgbClr val="0070C0"/>
                          </a:solidFill>
                          <a:latin typeface="+mj-lt"/>
                          <a:ea typeface="+mn-ea"/>
                          <a:cs typeface="+mn-cs"/>
                        </a:rPr>
                        <a:t> Sperimenta combina elementi musicali di base, producendo semplici sequenze sonoro musicali</a:t>
                      </a:r>
                    </a:p>
                    <a:p>
                      <a:pPr marL="171450" indent="-171450" algn="l">
                        <a:buFont typeface="Wingdings" panose="05000000000000000000" pitchFamily="2" charset="2"/>
                        <a:buChar char="§"/>
                      </a:pPr>
                      <a:r>
                        <a:rPr lang="it-IT" sz="1000" b="0" i="0" u="none" strike="noStrike" kern="1200" baseline="0" dirty="0">
                          <a:solidFill>
                            <a:srgbClr val="0070C0"/>
                          </a:solidFill>
                          <a:latin typeface="+mj-lt"/>
                          <a:ea typeface="+mn-ea"/>
                          <a:cs typeface="+mn-cs"/>
                        </a:rPr>
                        <a:t>Riconosce le emozioni che possono suscitare in noi diversi brani musicali </a:t>
                      </a:r>
                      <a:r>
                        <a:rPr lang="it-IT" sz="1000" kern="1200" dirty="0">
                          <a:solidFill>
                            <a:srgbClr val="0070C0"/>
                          </a:solidFill>
                          <a:effectLst/>
                          <a:latin typeface="+mj-lt"/>
                          <a:ea typeface="+mn-ea"/>
                          <a:cs typeface="+mn-cs"/>
                        </a:rPr>
                        <a:t>Saper usare gesti e movimenti in associazione a brani musicali o composizioni spontanee.</a:t>
                      </a:r>
                    </a:p>
                    <a:p>
                      <a:pPr marL="171450" indent="-171450" algn="l">
                        <a:buFont typeface="Wingdings" panose="05000000000000000000" pitchFamily="2" charset="2"/>
                        <a:buChar char="§"/>
                      </a:pPr>
                      <a:r>
                        <a:rPr lang="it-IT" sz="1000" kern="1200" dirty="0">
                          <a:solidFill>
                            <a:srgbClr val="0070C0"/>
                          </a:solidFill>
                          <a:effectLst/>
                          <a:latin typeface="+mj-lt"/>
                          <a:ea typeface="+mn-ea"/>
                          <a:cs typeface="+mn-cs"/>
                        </a:rPr>
                        <a:t>Sa utilizzare il proprio corpo per produrre suoni e rumori</a:t>
                      </a:r>
                    </a:p>
                    <a:p>
                      <a:pPr marL="171450" indent="-171450" algn="l">
                        <a:buFont typeface="Wingdings" panose="05000000000000000000" pitchFamily="2" charset="2"/>
                        <a:buChar char="§"/>
                      </a:pPr>
                      <a:endParaRPr lang="it-IT" sz="1000" b="0" i="0" u="none" strike="noStrike" kern="1200" baseline="0" dirty="0">
                        <a:solidFill>
                          <a:srgbClr val="0070C0"/>
                        </a:solidFill>
                        <a:latin typeface="+mj-lt"/>
                        <a:ea typeface="+mn-ea"/>
                        <a:cs typeface="+mn-cs"/>
                      </a:endParaRPr>
                    </a:p>
                    <a:p>
                      <a:pPr marL="0" indent="0" algn="l">
                        <a:buFont typeface="Wingdings" panose="05000000000000000000" pitchFamily="2" charset="2"/>
                        <a:buNone/>
                      </a:pPr>
                      <a:r>
                        <a:rPr lang="it-IT" sz="1000" b="0" i="0" u="none" strike="noStrike" kern="1200" baseline="0" dirty="0">
                          <a:solidFill>
                            <a:srgbClr val="0070C0"/>
                          </a:solidFill>
                          <a:latin typeface="+mj-lt"/>
                          <a:ea typeface="+mn-ea"/>
                          <a:cs typeface="+mn-cs"/>
                        </a:rPr>
                        <a:t>	</a:t>
                      </a:r>
                    </a:p>
                    <a:p>
                      <a:pPr marL="171450" indent="-171450" algn="l">
                        <a:buFont typeface="Wingdings" panose="05000000000000000000" pitchFamily="2" charset="2"/>
                        <a:buChar char="§"/>
                      </a:pPr>
                      <a:endParaRPr lang="it-IT" sz="1000" b="0" i="0" u="none" strike="noStrike" kern="1200" baseline="0" dirty="0">
                        <a:solidFill>
                          <a:srgbClr val="0070C0"/>
                        </a:solidFill>
                        <a:latin typeface="Comic Sans MS" panose="030F0702030302020204" pitchFamily="66" charset="0"/>
                        <a:ea typeface="+mn-ea"/>
                        <a:cs typeface="+mn-cs"/>
                      </a:endParaRPr>
                    </a:p>
                    <a:p>
                      <a:pPr algn="l"/>
                      <a:r>
                        <a:rPr lang="it-IT" sz="1000" b="0" i="0" u="none" strike="noStrike" kern="1200" baseline="0" dirty="0">
                          <a:solidFill>
                            <a:srgbClr val="0070C0"/>
                          </a:solidFill>
                          <a:latin typeface="Comic Sans MS" panose="030F0702030302020204" pitchFamily="66" charset="0"/>
                          <a:ea typeface="+mn-ea"/>
                          <a:cs typeface="+mn-cs"/>
                        </a:rPr>
                        <a:t>	</a:t>
                      </a:r>
                    </a:p>
                  </a:txBody>
                  <a:tcPr anchor="ctr" horzOverflow="overflow"/>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000" b="0" i="0" u="none" strike="noStrike" kern="1200" baseline="0" dirty="0">
                          <a:solidFill>
                            <a:srgbClr val="0070C0"/>
                          </a:solidFill>
                          <a:latin typeface="+mn-lt"/>
                          <a:ea typeface="+mn-ea"/>
                          <a:cs typeface="+mn-cs"/>
                        </a:rPr>
                        <a:t>Sviluppare interesse per l’ascolto della musica e per la sua fruizione </a:t>
                      </a:r>
                    </a:p>
                    <a:p>
                      <a:pPr algn="l"/>
                      <a:endParaRPr lang="it-IT" sz="1000" b="0" i="0" u="none" strike="noStrike" kern="1200" baseline="0" dirty="0">
                        <a:solidFill>
                          <a:srgbClr val="0070C0"/>
                        </a:solidFill>
                        <a:latin typeface="Comic Sans MS" panose="030F0702030302020204" pitchFamily="66" charset="0"/>
                        <a:ea typeface="+mn-ea"/>
                        <a:cs typeface="+mn-cs"/>
                      </a:endParaRPr>
                    </a:p>
                  </a:txBody>
                  <a:tcPr anchor="ctr" horzOverflow="overflow"/>
                </a:tc>
                <a:extLst>
                  <a:ext uri="{0D108BD9-81ED-4DB2-BD59-A6C34878D82A}">
                    <a16:rowId xmlns:a16="http://schemas.microsoft.com/office/drawing/2014/main" val="10002"/>
                  </a:ext>
                </a:extLst>
              </a:tr>
              <a:tr h="948039">
                <a:tc>
                  <a:txBody>
                    <a:bodyPr/>
                    <a:lstStyle/>
                    <a:p>
                      <a:pPr algn="l"/>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PRATICA VOCALE E STRUMENTALE </a:t>
                      </a: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Discriminare i suoni presenti in natura e riprodurli.</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a:txBody>
                    <a:bodyPr/>
                    <a:lstStyle/>
                    <a:p>
                      <a:endParaRPr lang="it-IT" dirty="0"/>
                    </a:p>
                  </a:txBody>
                  <a:tcPr anchor="ctr" horzOverflow="overflow"/>
                </a:tc>
                <a:tc vMerge="1">
                  <a:txBody>
                    <a:bodyPr/>
                    <a:lstStyle/>
                    <a:p>
                      <a:pPr marL="171450" indent="-171450">
                        <a:buFont typeface="Wingdings" panose="05000000000000000000" pitchFamily="2" charset="2"/>
                        <a:buChar char="Ø"/>
                      </a:pPr>
                      <a:endParaRPr lang="it-IT" sz="12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3"/>
                  </a:ext>
                </a:extLst>
              </a:tr>
              <a:tr h="2481200">
                <a:tc>
                  <a:txBody>
                    <a:bodyPr/>
                    <a:lstStyle/>
                    <a:p>
                      <a:pPr marL="0" indent="0" algn="l">
                        <a:buFont typeface="Wingdings" panose="05000000000000000000" pitchFamily="2" charset="2"/>
                        <a:buNone/>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ASCOLTO, INTERPRETAZIONE E ANALISI </a:t>
                      </a:r>
                    </a:p>
                  </a:txBody>
                  <a:tcPr anchor="ct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Esprimersi e comunicare con il corpo e il movimento attraverso la musica.</a:t>
                      </a:r>
                    </a:p>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a:txBody>
                    <a:bodyPr/>
                    <a:lstStyle/>
                    <a:p>
                      <a:endParaRPr lang="it-IT" dirty="0"/>
                    </a:p>
                  </a:txBody>
                  <a:tcPr anchor="ctr" horzOverflow="overflow"/>
                </a:tc>
                <a:tc vMerge="1">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2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4"/>
                  </a:ext>
                </a:extLst>
              </a:tr>
            </a:tbl>
          </a:graphicData>
        </a:graphic>
      </p:graphicFrame>
      <p:sp>
        <p:nvSpPr>
          <p:cNvPr id="5" name="Segnaposto numero diapositiva 4"/>
          <p:cNvSpPr>
            <a:spLocks noGrp="1"/>
          </p:cNvSpPr>
          <p:nvPr>
            <p:ph type="sldNum" sz="quarter" idx="12"/>
          </p:nvPr>
        </p:nvSpPr>
        <p:spPr>
          <a:xfrm>
            <a:off x="8244408" y="6597352"/>
            <a:ext cx="650810" cy="298326"/>
          </a:xfrm>
        </p:spPr>
        <p:txBody>
          <a:bodyPr/>
          <a:lstStyle/>
          <a:p>
            <a:fld id="{FF435FF0-A5BC-47FA-9B2B-A8C23C837CEF}" type="slidenum">
              <a:rPr lang="it-IT" smtClean="0"/>
              <a:pPr/>
              <a:t>26</a:t>
            </a:fld>
            <a:endParaRPr lang="it-IT" dirty="0"/>
          </a:p>
        </p:txBody>
      </p:sp>
    </p:spTree>
    <p:extLst>
      <p:ext uri="{BB962C8B-B14F-4D97-AF65-F5344CB8AC3E}">
        <p14:creationId xmlns:p14="http://schemas.microsoft.com/office/powerpoint/2010/main" val="1693959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754724" y="188640"/>
            <a:ext cx="6094938" cy="738664"/>
          </a:xfrm>
          <a:prstGeom prst="rect">
            <a:avLst/>
          </a:prstGeom>
          <a:noFill/>
          <a:ln w="9525">
            <a:noFill/>
            <a:miter lim="800000"/>
            <a:headEnd/>
            <a:tailEnd/>
          </a:ln>
          <a:effectLst/>
        </p:spPr>
        <p:txBody>
          <a:bodyPr wrap="none">
            <a:spAutoFit/>
          </a:bodyPr>
          <a:lstStyle/>
          <a:p>
            <a:pPr algn="ctr"/>
            <a:r>
              <a:rPr lang="it-IT" sz="1400" b="1" dirty="0">
                <a:solidFill>
                  <a:schemeClr val="tx2">
                    <a:lumMod val="60000"/>
                    <a:lumOff val="40000"/>
                  </a:schemeClr>
                </a:solidFill>
                <a:latin typeface="Comic Sans MS" panose="030F0702030302020204" pitchFamily="66" charset="0"/>
              </a:rPr>
              <a:t>PROGETTAZIONE ANNUALE PER LO SVILUPPO DI COMPETENZE</a:t>
            </a:r>
            <a:endParaRPr lang="it-IT" sz="1400" dirty="0">
              <a:solidFill>
                <a:schemeClr val="tx2">
                  <a:lumMod val="60000"/>
                  <a:lumOff val="40000"/>
                </a:schemeClr>
              </a:solidFill>
              <a:latin typeface="Comic Sans MS" panose="030F0702030302020204" pitchFamily="66" charset="0"/>
            </a:endParaRPr>
          </a:p>
          <a:p>
            <a:pPr algn="ctr"/>
            <a:r>
              <a:rPr lang="it-IT" sz="1400" b="1" dirty="0">
                <a:solidFill>
                  <a:schemeClr val="tx2">
                    <a:lumMod val="60000"/>
                    <a:lumOff val="40000"/>
                  </a:schemeClr>
                </a:solidFill>
                <a:latin typeface="Comic Sans MS" panose="030F0702030302020204" pitchFamily="66" charset="0"/>
              </a:rPr>
              <a:t>IMMAGINI, SUONI,COLORI (ARTE E IMMAGINE)</a:t>
            </a:r>
          </a:p>
          <a:p>
            <a:pPr algn="ctr"/>
            <a:r>
              <a:rPr lang="it-IT" sz="1400" b="1" dirty="0">
                <a:solidFill>
                  <a:schemeClr val="tx2">
                    <a:lumMod val="60000"/>
                    <a:lumOff val="40000"/>
                  </a:schemeClr>
                </a:solidFill>
                <a:latin typeface="Comic Sans MS" panose="030F0702030302020204" pitchFamily="66" charset="0"/>
              </a:rPr>
              <a:t>4 ANNI </a:t>
            </a:r>
          </a:p>
        </p:txBody>
      </p:sp>
      <p:graphicFrame>
        <p:nvGraphicFramePr>
          <p:cNvPr id="50241" name="Group 65"/>
          <p:cNvGraphicFramePr>
            <a:graphicFrameLocks noGrp="1"/>
          </p:cNvGraphicFramePr>
          <p:nvPr>
            <p:extLst>
              <p:ext uri="{D42A27DB-BD31-4B8C-83A1-F6EECF244321}">
                <p14:modId xmlns:p14="http://schemas.microsoft.com/office/powerpoint/2010/main" val="1936814528"/>
              </p:ext>
            </p:extLst>
          </p:nvPr>
        </p:nvGraphicFramePr>
        <p:xfrm>
          <a:off x="467544" y="1268760"/>
          <a:ext cx="8208912" cy="4680520"/>
        </p:xfrm>
        <a:graphic>
          <a:graphicData uri="http://schemas.openxmlformats.org/drawingml/2006/table">
            <a:tbl>
              <a:tblPr>
                <a:tableStyleId>{BC89EF96-8CEA-46FF-86C4-4CE0E7609802}</a:tableStyleId>
              </a:tblPr>
              <a:tblGrid>
                <a:gridCol w="893487">
                  <a:extLst>
                    <a:ext uri="{9D8B030D-6E8A-4147-A177-3AD203B41FA5}">
                      <a16:colId xmlns:a16="http://schemas.microsoft.com/office/drawing/2014/main" val="20000"/>
                    </a:ext>
                  </a:extLst>
                </a:gridCol>
                <a:gridCol w="1731131">
                  <a:extLst>
                    <a:ext uri="{9D8B030D-6E8A-4147-A177-3AD203B41FA5}">
                      <a16:colId xmlns:a16="http://schemas.microsoft.com/office/drawing/2014/main" val="20001"/>
                    </a:ext>
                  </a:extLst>
                </a:gridCol>
                <a:gridCol w="1898660">
                  <a:extLst>
                    <a:ext uri="{9D8B030D-6E8A-4147-A177-3AD203B41FA5}">
                      <a16:colId xmlns:a16="http://schemas.microsoft.com/office/drawing/2014/main" val="20002"/>
                    </a:ext>
                  </a:extLst>
                </a:gridCol>
                <a:gridCol w="1842817">
                  <a:extLst>
                    <a:ext uri="{9D8B030D-6E8A-4147-A177-3AD203B41FA5}">
                      <a16:colId xmlns:a16="http://schemas.microsoft.com/office/drawing/2014/main" val="20003"/>
                    </a:ext>
                  </a:extLst>
                </a:gridCol>
                <a:gridCol w="1842817">
                  <a:extLst>
                    <a:ext uri="{9D8B030D-6E8A-4147-A177-3AD203B41FA5}">
                      <a16:colId xmlns:a16="http://schemas.microsoft.com/office/drawing/2014/main" val="1439728566"/>
                    </a:ext>
                  </a:extLst>
                </a:gridCol>
              </a:tblGrid>
              <a:tr h="1115395">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12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12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QUATTRO ANNI</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anchor="ctr" horzOverflow="overflow"/>
                </a:tc>
                <a:extLst>
                  <a:ext uri="{0D108BD9-81ED-4DB2-BD59-A6C34878D82A}">
                    <a16:rowId xmlns:a16="http://schemas.microsoft.com/office/drawing/2014/main" val="10001"/>
                  </a:ext>
                </a:extLst>
              </a:tr>
              <a:tr h="1239328">
                <a:tc>
                  <a:txBody>
                    <a:bodyPr/>
                    <a:lstStyle/>
                    <a:p>
                      <a:pPr algn="ct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ESPRIMERSI E COMUNICARE</a:t>
                      </a:r>
                      <a:endParaRPr lang="it-IT" sz="1000" b="1" i="0" u="sng"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a:txBody>
                    <a:bodyPr/>
                    <a:lstStyle/>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Sperimentare tecniche espressive diverse utilizzando adeguatamente i colori derivati.</a:t>
                      </a:r>
                    </a:p>
                    <a:p>
                      <a:pPr marL="176213" indent="-176213">
                        <a:buFont typeface="+mj-lt"/>
                        <a:buAutoNum type="alphaLcPeriod"/>
                      </a:pPr>
                      <a:endParaRPr lang="it-IT" sz="1000" b="1" u="none" strike="noStrike" kern="1200" baseline="0" dirty="0">
                        <a:solidFill>
                          <a:schemeClr val="tx2">
                            <a:lumMod val="60000"/>
                            <a:lumOff val="40000"/>
                          </a:schemeClr>
                        </a:solidFill>
                        <a:latin typeface="Comic Sans MS" panose="030F0702030302020204" pitchFamily="66" charset="0"/>
                      </a:endParaRPr>
                    </a:p>
                    <a:p>
                      <a:pPr marL="176213" indent="-176213">
                        <a:buFont typeface="+mj-lt"/>
                        <a:buAutoNum type="alphaLcPeriod"/>
                      </a:pPr>
                      <a:endParaRPr lang="it-IT" sz="1000" b="1" u="none" strike="noStrike" kern="1200" baseline="0" dirty="0">
                        <a:solidFill>
                          <a:schemeClr val="tx2">
                            <a:lumMod val="60000"/>
                            <a:lumOff val="40000"/>
                          </a:schemeClr>
                        </a:solidFill>
                        <a:latin typeface="Comic Sans MS" panose="030F0702030302020204" pitchFamily="66" charset="0"/>
                      </a:endParaRPr>
                    </a:p>
                  </a:txBody>
                  <a:tcPr anchor="ctr" horzOverflow="overflow"/>
                </a:tc>
                <a:tc>
                  <a:txBody>
                    <a:bodyPr/>
                    <a:lstStyle/>
                    <a:p>
                      <a:endParaRPr lang="it-IT" sz="1000"/>
                    </a:p>
                  </a:txBody>
                  <a:tcPr anchor="ctr" horzOverflow="overflow"/>
                </a:tc>
                <a:tc rowSpan="3">
                  <a:txBody>
                    <a:bodyPr/>
                    <a:lstStyle/>
                    <a:p>
                      <a:pPr marL="171450" indent="-171450">
                        <a:buFont typeface="Wingdings" panose="05000000000000000000" pitchFamily="2" charset="2"/>
                        <a:buChar char="§"/>
                      </a:pPr>
                      <a:r>
                        <a:rPr lang="it-IT" sz="1000" b="0" i="0" u="none" strike="noStrike" kern="1200" baseline="0" dirty="0">
                          <a:solidFill>
                            <a:schemeClr val="accent1"/>
                          </a:solidFill>
                          <a:latin typeface="+mn-lt"/>
                          <a:ea typeface="+mn-ea"/>
                          <a:cs typeface="+mn-cs"/>
                        </a:rPr>
                        <a:t>Riconosce e denomina i colori secondari.</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chemeClr val="accent1"/>
                          </a:solidFill>
                          <a:latin typeface="+mn-lt"/>
                          <a:ea typeface="+mn-ea"/>
                          <a:cs typeface="+mn-cs"/>
                        </a:rPr>
                        <a:t>Utilizza e gestisce vari materiali o oggetti in modo autonomo </a:t>
                      </a:r>
                    </a:p>
                    <a:p>
                      <a:pPr marL="171450" indent="-171450">
                        <a:buFont typeface="Wingdings" panose="05000000000000000000" pitchFamily="2" charset="2"/>
                        <a:buChar char="§"/>
                      </a:pPr>
                      <a:r>
                        <a:rPr lang="it-IT" sz="1000" b="0" i="0" u="none" strike="noStrike" kern="1200" baseline="0" dirty="0">
                          <a:solidFill>
                            <a:schemeClr val="accent1"/>
                          </a:solidFill>
                          <a:latin typeface="+mn-lt"/>
                          <a:ea typeface="+mn-ea"/>
                          <a:cs typeface="+mn-cs"/>
                        </a:rPr>
                        <a:t>Si esprime attraverso il disegno, la pittura e altre attività manipolative e sa utilizzare diverse tecniche espressive </a:t>
                      </a:r>
                    </a:p>
                    <a:p>
                      <a:pPr marL="171450" indent="-171450">
                        <a:buFont typeface="Wingdings" panose="05000000000000000000" pitchFamily="2" charset="2"/>
                        <a:buChar char="§"/>
                      </a:pPr>
                      <a:r>
                        <a:rPr lang="it-IT" sz="1000" b="0" i="0" u="none" strike="noStrike" kern="1200" baseline="0" dirty="0">
                          <a:solidFill>
                            <a:schemeClr val="accent1"/>
                          </a:solidFill>
                          <a:latin typeface="+mn-lt"/>
                          <a:ea typeface="+mn-ea"/>
                          <a:cs typeface="+mn-cs"/>
                        </a:rPr>
                        <a:t>Comunica  e rappresenta sentimenti ed emozioni attraverso il disegno.</a:t>
                      </a:r>
                    </a:p>
                    <a:p>
                      <a:pPr marL="171450" indent="-171450">
                        <a:buFont typeface="Wingdings" panose="05000000000000000000" pitchFamily="2" charset="2"/>
                        <a:buChar char="§"/>
                      </a:pPr>
                      <a:r>
                        <a:rPr lang="it-IT" sz="1000" b="0" i="0" u="none" strike="noStrike" kern="1200" baseline="0" dirty="0">
                          <a:solidFill>
                            <a:schemeClr val="accent1"/>
                          </a:solidFill>
                          <a:latin typeface="+mn-lt"/>
                          <a:ea typeface="+mn-ea"/>
                          <a:cs typeface="+mn-cs"/>
                        </a:rPr>
                        <a:t>Realizza prodotti grafici e pittorici</a:t>
                      </a:r>
                    </a:p>
                    <a:p>
                      <a:pPr marL="171450" indent="-171450">
                        <a:buFont typeface="Wingdings" panose="05000000000000000000" pitchFamily="2" charset="2"/>
                        <a:buChar char="§"/>
                      </a:pPr>
                      <a:r>
                        <a:rPr lang="it-IT" sz="1000" b="0" i="0" u="none" strike="noStrike" kern="1200" baseline="0" dirty="0">
                          <a:solidFill>
                            <a:schemeClr val="accent1"/>
                          </a:solidFill>
                          <a:latin typeface="+mn-lt"/>
                          <a:ea typeface="+mn-ea"/>
                          <a:cs typeface="+mn-cs"/>
                        </a:rPr>
                        <a:t>Segue con attenzione e piacere spettacoli di vario tipo.</a:t>
                      </a:r>
                    </a:p>
                    <a:p>
                      <a:pPr marL="0" indent="0">
                        <a:buFont typeface="Wingdings" panose="05000000000000000000" pitchFamily="2" charset="2"/>
                        <a:buNone/>
                      </a:pPr>
                      <a:endParaRPr lang="it-IT" sz="1000" b="0" i="0" u="none" strike="noStrike" kern="1200" baseline="0" dirty="0">
                        <a:solidFill>
                          <a:schemeClr val="accent1"/>
                        </a:solidFill>
                        <a:latin typeface="Comic Sans MS" panose="030F0702030302020204" pitchFamily="66" charset="0"/>
                        <a:ea typeface="+mn-ea"/>
                        <a:cs typeface="+mn-cs"/>
                      </a:endParaRPr>
                    </a:p>
                    <a:p>
                      <a:pPr marL="0" indent="0">
                        <a:buFont typeface="Wingdings" panose="05000000000000000000" pitchFamily="2" charset="2"/>
                        <a:buNone/>
                      </a:pPr>
                      <a:r>
                        <a:rPr lang="it-IT" sz="1000" b="0" i="0" u="none" strike="noStrike" kern="1200" baseline="0" dirty="0">
                          <a:solidFill>
                            <a:schemeClr val="accent1"/>
                          </a:solidFill>
                          <a:latin typeface="+mn-lt"/>
                          <a:ea typeface="+mn-ea"/>
                          <a:cs typeface="+mn-cs"/>
                        </a:rPr>
                        <a:t>	</a:t>
                      </a:r>
                    </a:p>
                  </a:txBody>
                  <a:tcPr anchor="ctr" horzOverflow="overflow"/>
                </a:tc>
                <a:tc rowSpan="3">
                  <a:txBody>
                    <a:bodyPr/>
                    <a:lstStyle/>
                    <a:p>
                      <a:pPr marL="171450" indent="-171450">
                        <a:buFont typeface="Wingdings" panose="05000000000000000000" pitchFamily="2" charset="2"/>
                        <a:buChar char="§"/>
                      </a:pPr>
                      <a:endParaRPr lang="it-IT" sz="1000" b="0" i="0" u="none" strike="noStrike" kern="1200" baseline="0" dirty="0">
                        <a:solidFill>
                          <a:schemeClr val="accent1"/>
                        </a:solidFill>
                        <a:latin typeface="+mn-lt"/>
                        <a:ea typeface="+mn-ea"/>
                        <a:cs typeface="+mn-cs"/>
                      </a:endParaRPr>
                    </a:p>
                    <a:p>
                      <a:pPr marL="171450" indent="-171450">
                        <a:buFont typeface="Wingdings" panose="05000000000000000000" pitchFamily="2" charset="2"/>
                        <a:buChar char="§"/>
                      </a:pPr>
                      <a:r>
                        <a:rPr lang="it-IT" sz="1000" b="0" i="0" u="none" strike="noStrike" kern="1200" baseline="0" dirty="0">
                          <a:solidFill>
                            <a:schemeClr val="accent1"/>
                          </a:solidFill>
                          <a:latin typeface="+mn-lt"/>
                          <a:ea typeface="+mn-ea"/>
                          <a:cs typeface="+mn-cs"/>
                        </a:rPr>
                        <a:t>Esprimersi attraverso il disegno, la pittura e altre attività manipolative e sa utilizzare diverse tecniche espressive </a:t>
                      </a:r>
                    </a:p>
                    <a:p>
                      <a:pPr marL="171450" indent="-171450">
                        <a:buFont typeface="Wingdings" panose="05000000000000000000" pitchFamily="2" charset="2"/>
                        <a:buChar char="§"/>
                      </a:pPr>
                      <a:endParaRPr lang="it-IT" sz="1000" b="0" i="0" u="none" strike="noStrike" kern="1200" baseline="0" dirty="0">
                        <a:solidFill>
                          <a:schemeClr val="accent1"/>
                        </a:solidFill>
                        <a:latin typeface="+mn-lt"/>
                        <a:ea typeface="+mn-ea"/>
                        <a:cs typeface="+mn-cs"/>
                      </a:endParaRPr>
                    </a:p>
                    <a:p>
                      <a:pPr marL="171450" indent="-171450">
                        <a:buFont typeface="Wingdings" panose="05000000000000000000" pitchFamily="2" charset="2"/>
                        <a:buChar char="§"/>
                      </a:pPr>
                      <a:endParaRPr lang="it-IT" sz="1000" b="0" i="0" u="none" strike="noStrike" kern="1200" baseline="0" dirty="0">
                        <a:solidFill>
                          <a:schemeClr val="accent1"/>
                        </a:solidFill>
                        <a:latin typeface="+mn-lt"/>
                        <a:ea typeface="+mn-ea"/>
                        <a:cs typeface="+mn-cs"/>
                      </a:endParaRPr>
                    </a:p>
                    <a:p>
                      <a:pPr marL="0" indent="0">
                        <a:buFont typeface="Wingdings" panose="05000000000000000000" pitchFamily="2" charset="2"/>
                        <a:buNone/>
                      </a:pPr>
                      <a:endParaRPr lang="it-IT" sz="1000" b="0" i="0" u="none" strike="noStrike" kern="1200" baseline="0" dirty="0">
                        <a:solidFill>
                          <a:schemeClr val="accent1"/>
                        </a:solidFill>
                        <a:latin typeface="Comic Sans MS" panose="030F0702030302020204" pitchFamily="66" charset="0"/>
                        <a:ea typeface="+mn-ea"/>
                        <a:cs typeface="+mn-cs"/>
                      </a:endParaRPr>
                    </a:p>
                    <a:p>
                      <a:pPr marL="0" indent="0">
                        <a:buFont typeface="Wingdings" panose="05000000000000000000" pitchFamily="2" charset="2"/>
                        <a:buNone/>
                      </a:pPr>
                      <a:r>
                        <a:rPr lang="it-IT" sz="1000" b="0" i="0" u="none" strike="noStrike" kern="1200" baseline="0" dirty="0">
                          <a:solidFill>
                            <a:schemeClr val="accent1"/>
                          </a:solidFill>
                          <a:latin typeface="+mn-lt"/>
                          <a:ea typeface="+mn-ea"/>
                          <a:cs typeface="+mn-cs"/>
                        </a:rPr>
                        <a:t>	</a:t>
                      </a:r>
                    </a:p>
                    <a:p>
                      <a:pPr marL="0" indent="0">
                        <a:buFont typeface="Wingdings" panose="05000000000000000000" pitchFamily="2" charset="2"/>
                        <a:buNone/>
                      </a:pPr>
                      <a:endParaRPr lang="it-IT" sz="1000" b="0" i="0" u="none" strike="noStrike" kern="1200" baseline="0" dirty="0">
                        <a:solidFill>
                          <a:schemeClr val="accent1"/>
                        </a:solidFill>
                        <a:latin typeface="+mn-lt"/>
                        <a:ea typeface="+mn-ea"/>
                        <a:cs typeface="+mn-cs"/>
                      </a:endParaRPr>
                    </a:p>
                  </a:txBody>
                  <a:tcPr anchor="ctr" horzOverflow="overflow"/>
                </a:tc>
                <a:extLst>
                  <a:ext uri="{0D108BD9-81ED-4DB2-BD59-A6C34878D82A}">
                    <a16:rowId xmlns:a16="http://schemas.microsoft.com/office/drawing/2014/main" val="10002"/>
                  </a:ext>
                </a:extLst>
              </a:tr>
              <a:tr h="1249538">
                <a:tc>
                  <a:txBody>
                    <a:bodyPr/>
                    <a:lstStyle/>
                    <a:p>
                      <a:pPr algn="ct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OSSERVARE E LEGGERE LE IMMAGINI</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indent="0" algn="just" defTabSz="914400" rtl="0" eaLnBrk="1" fontAlgn="auto" latinLnBrk="0" hangingPunct="1">
                        <a:lnSpc>
                          <a:spcPct val="100000"/>
                        </a:lnSpc>
                        <a:spcBef>
                          <a:spcPts val="0"/>
                        </a:spcBef>
                        <a:spcAft>
                          <a:spcPts val="0"/>
                        </a:spcAft>
                        <a:buClrTx/>
                        <a:buSzTx/>
                        <a:buFont typeface="Wingdings" pitchFamily="2" charset="2"/>
                        <a:buChar char="Ø"/>
                        <a:tabLst/>
                        <a:defRPr/>
                      </a:pPr>
                      <a:endParaRPr lang="it-IT" sz="1000" kern="1200" baseline="0" dirty="0">
                        <a:solidFill>
                          <a:schemeClr val="tx2">
                            <a:lumMod val="60000"/>
                            <a:lumOff val="40000"/>
                          </a:schemeClr>
                        </a:solidFill>
                        <a:latin typeface="Comic Sans MS" pitchFamily="66" charset="0"/>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Esprimersi in modo creativo attraverso il disegno, la pittura e le attività manipolative</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solidFill>
                      <a:schemeClr val="bg1"/>
                    </a:solidFill>
                  </a:tcPr>
                </a:tc>
                <a:tc>
                  <a:txBody>
                    <a:bodyPr/>
                    <a:lstStyle/>
                    <a:p>
                      <a:endParaRPr lang="it-IT" sz="1000"/>
                    </a:p>
                  </a:txBody>
                  <a:tcPr anchor="ctr" horzOverflow="overflow">
                    <a:solidFill>
                      <a:schemeClr val="bg1"/>
                    </a:solidFill>
                  </a:tcPr>
                </a:tc>
                <a:tc vMerge="1">
                  <a:txBody>
                    <a:bodyPr/>
                    <a:lstStyle/>
                    <a:p>
                      <a:pPr marL="171450" indent="-171450">
                        <a:buFont typeface="Wingdings" panose="05000000000000000000" pitchFamily="2" charset="2"/>
                        <a:buChar char="Ø"/>
                      </a:pPr>
                      <a:endParaRPr lang="it-IT" sz="12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3"/>
                  </a:ext>
                </a:extLst>
              </a:tr>
              <a:tr h="1076259">
                <a:tc>
                  <a:txBody>
                    <a:bodyPr/>
                    <a:lstStyle/>
                    <a:p>
                      <a:pPr marL="0" indent="0" algn="ctr">
                        <a:buFont typeface="Wingdings" panose="05000000000000000000" pitchFamily="2" charset="2"/>
                        <a:buNone/>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COMPRENDERE E APPREZZARE LE OPERE D’ARTE</a:t>
                      </a:r>
                    </a:p>
                  </a:txBody>
                  <a:tcPr anchor="ct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Seguire spettacoli per bambini, con buon interesse e per brevi periodi.</a:t>
                      </a:r>
                    </a:p>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a:txBody>
                    <a:bodyPr/>
                    <a:lstStyle/>
                    <a:p>
                      <a:endParaRPr lang="it-IT" sz="1000" dirty="0"/>
                    </a:p>
                  </a:txBody>
                  <a:tcPr anchor="ctr" horzOverflow="overflow"/>
                </a:tc>
                <a:tc vMerge="1">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2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4"/>
                  </a:ext>
                </a:extLst>
              </a:tr>
            </a:tbl>
          </a:graphicData>
        </a:graphic>
      </p:graphicFrame>
      <p:sp>
        <p:nvSpPr>
          <p:cNvPr id="5" name="Segnaposto numero diapositiva 4"/>
          <p:cNvSpPr>
            <a:spLocks noGrp="1"/>
          </p:cNvSpPr>
          <p:nvPr>
            <p:ph type="sldNum" sz="quarter" idx="12"/>
          </p:nvPr>
        </p:nvSpPr>
        <p:spPr>
          <a:xfrm>
            <a:off x="8244408" y="6597352"/>
            <a:ext cx="650810" cy="298326"/>
          </a:xfrm>
        </p:spPr>
        <p:txBody>
          <a:bodyPr/>
          <a:lstStyle/>
          <a:p>
            <a:fld id="{FF435FF0-A5BC-47FA-9B2B-A8C23C837CEF}" type="slidenum">
              <a:rPr lang="it-IT" smtClean="0"/>
              <a:pPr/>
              <a:t>27</a:t>
            </a:fld>
            <a:endParaRPr lang="it-IT" dirty="0"/>
          </a:p>
        </p:txBody>
      </p:sp>
    </p:spTree>
    <p:extLst>
      <p:ext uri="{BB962C8B-B14F-4D97-AF65-F5344CB8AC3E}">
        <p14:creationId xmlns:p14="http://schemas.microsoft.com/office/powerpoint/2010/main" val="3000049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485340" y="188640"/>
            <a:ext cx="6094938" cy="738664"/>
          </a:xfrm>
          <a:prstGeom prst="rect">
            <a:avLst/>
          </a:prstGeom>
          <a:noFill/>
          <a:ln w="9525">
            <a:noFill/>
            <a:miter lim="800000"/>
            <a:headEnd/>
            <a:tailEnd/>
          </a:ln>
          <a:effectLst/>
        </p:spPr>
        <p:txBody>
          <a:bodyPr wrap="none">
            <a:spAutoFit/>
          </a:bodyPr>
          <a:lstStyle/>
          <a:p>
            <a:pPr algn="ctr"/>
            <a:r>
              <a:rPr lang="it-IT" sz="1400" b="1" dirty="0">
                <a:solidFill>
                  <a:schemeClr val="tx2">
                    <a:lumMod val="60000"/>
                    <a:lumOff val="40000"/>
                  </a:schemeClr>
                </a:solidFill>
                <a:latin typeface="Comic Sans MS" panose="030F0702030302020204" pitchFamily="66" charset="0"/>
              </a:rPr>
              <a:t>PROGETTAZIONE ANNUALE PER LO SVILUPPO DI COMPETENZE</a:t>
            </a:r>
          </a:p>
          <a:p>
            <a:pPr algn="ctr"/>
            <a:r>
              <a:rPr lang="it-IT" sz="1400" b="1" dirty="0">
                <a:solidFill>
                  <a:schemeClr val="tx2">
                    <a:lumMod val="60000"/>
                    <a:lumOff val="40000"/>
                  </a:schemeClr>
                </a:solidFill>
                <a:latin typeface="Comic Sans MS" panose="030F0702030302020204" pitchFamily="66" charset="0"/>
              </a:rPr>
              <a:t>IL CORPO E IL MOVIMENTO(EDUCAZIONE FISICA)</a:t>
            </a:r>
          </a:p>
          <a:p>
            <a:pPr algn="ctr"/>
            <a:r>
              <a:rPr lang="it-IT" sz="1400" b="1" dirty="0">
                <a:solidFill>
                  <a:schemeClr val="tx2">
                    <a:lumMod val="60000"/>
                    <a:lumOff val="40000"/>
                  </a:schemeClr>
                </a:solidFill>
                <a:latin typeface="Comic Sans MS" panose="030F0702030302020204" pitchFamily="66" charset="0"/>
              </a:rPr>
              <a:t>4 ANNI </a:t>
            </a:r>
          </a:p>
        </p:txBody>
      </p:sp>
      <p:graphicFrame>
        <p:nvGraphicFramePr>
          <p:cNvPr id="50241" name="Group 65"/>
          <p:cNvGraphicFramePr>
            <a:graphicFrameLocks noGrp="1"/>
          </p:cNvGraphicFramePr>
          <p:nvPr>
            <p:extLst>
              <p:ext uri="{D42A27DB-BD31-4B8C-83A1-F6EECF244321}">
                <p14:modId xmlns:p14="http://schemas.microsoft.com/office/powerpoint/2010/main" val="2737488660"/>
              </p:ext>
            </p:extLst>
          </p:nvPr>
        </p:nvGraphicFramePr>
        <p:xfrm>
          <a:off x="179512" y="927306"/>
          <a:ext cx="8856986" cy="5749744"/>
        </p:xfrm>
        <a:graphic>
          <a:graphicData uri="http://schemas.openxmlformats.org/drawingml/2006/table">
            <a:tbl>
              <a:tblPr>
                <a:tableStyleId>{BC89EF96-8CEA-46FF-86C4-4CE0E7609802}</a:tableStyleId>
              </a:tblPr>
              <a:tblGrid>
                <a:gridCol w="1225496">
                  <a:extLst>
                    <a:ext uri="{9D8B030D-6E8A-4147-A177-3AD203B41FA5}">
                      <a16:colId xmlns:a16="http://schemas.microsoft.com/office/drawing/2014/main" val="20000"/>
                    </a:ext>
                  </a:extLst>
                </a:gridCol>
                <a:gridCol w="1942856">
                  <a:extLst>
                    <a:ext uri="{9D8B030D-6E8A-4147-A177-3AD203B41FA5}">
                      <a16:colId xmlns:a16="http://schemas.microsoft.com/office/drawing/2014/main" val="20001"/>
                    </a:ext>
                  </a:extLst>
                </a:gridCol>
                <a:gridCol w="1677922">
                  <a:extLst>
                    <a:ext uri="{9D8B030D-6E8A-4147-A177-3AD203B41FA5}">
                      <a16:colId xmlns:a16="http://schemas.microsoft.com/office/drawing/2014/main" val="20002"/>
                    </a:ext>
                  </a:extLst>
                </a:gridCol>
                <a:gridCol w="2426534">
                  <a:extLst>
                    <a:ext uri="{9D8B030D-6E8A-4147-A177-3AD203B41FA5}">
                      <a16:colId xmlns:a16="http://schemas.microsoft.com/office/drawing/2014/main" val="20003"/>
                    </a:ext>
                  </a:extLst>
                </a:gridCol>
                <a:gridCol w="1584178">
                  <a:extLst>
                    <a:ext uri="{9D8B030D-6E8A-4147-A177-3AD203B41FA5}">
                      <a16:colId xmlns:a16="http://schemas.microsoft.com/office/drawing/2014/main" val="2646387826"/>
                    </a:ext>
                  </a:extLst>
                </a:gridCol>
              </a:tblGrid>
              <a:tr h="911507">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05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105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05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105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5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05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105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5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QUATTRO ANNI</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5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anchor="ctr" horzOverflow="overflow"/>
                </a:tc>
                <a:extLst>
                  <a:ext uri="{0D108BD9-81ED-4DB2-BD59-A6C34878D82A}">
                    <a16:rowId xmlns:a16="http://schemas.microsoft.com/office/drawing/2014/main" val="10001"/>
                  </a:ext>
                </a:extLst>
              </a:tr>
              <a:tr h="98275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rPr>
                        <a:t>IL CORPO E LA SUA RELAZIONE CON LO SPAZIO E IL TEMPO</a:t>
                      </a:r>
                    </a:p>
                  </a:txBody>
                  <a:tcPr anchor="ctr" horzOverflow="overflow"/>
                </a:tc>
                <a:tc>
                  <a:txBody>
                    <a:bodyPr/>
                    <a:lstStyle/>
                    <a:p>
                      <a:pPr marL="176213" indent="-176213">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Rappresentare lo schema corporeo nello spazio grafico.</a:t>
                      </a:r>
                    </a:p>
                    <a:p>
                      <a:pPr marL="176213" indent="-176213">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Raggiungere la coordinazione oculo-manuale e fino-motoria.</a:t>
                      </a:r>
                    </a:p>
                  </a:txBody>
                  <a:tcPr anchor="ctr" horzOverflow="overflow"/>
                </a:tc>
                <a:tc>
                  <a:txBody>
                    <a:bodyPr/>
                    <a:lstStyle/>
                    <a:p>
                      <a:endParaRPr lang="it-IT" sz="1000" dirty="0"/>
                    </a:p>
                  </a:txBody>
                  <a:tcPr anchor="ctr" horzOverflow="overflow"/>
                </a:tc>
                <a:tc rowSpan="4">
                  <a:txBody>
                    <a:bodyPr/>
                    <a:lstStyle/>
                    <a:p>
                      <a:pPr marL="171450" indent="-171450">
                        <a:buFont typeface="Wingdings" panose="05000000000000000000" pitchFamily="2" charset="2"/>
                        <a:buChar char="§"/>
                      </a:pPr>
                      <a:r>
                        <a:rPr lang="it-IT" sz="1000" b="0" i="0" u="none" strike="noStrike" kern="1200" baseline="0" dirty="0">
                          <a:solidFill>
                            <a:schemeClr val="accent1"/>
                          </a:solidFill>
                          <a:latin typeface="+mn-lt"/>
                          <a:ea typeface="+mn-ea"/>
                          <a:cs typeface="+mn-cs"/>
                        </a:rPr>
                        <a:t>Rappresenta il proprio corpo </a:t>
                      </a:r>
                    </a:p>
                    <a:p>
                      <a:pPr marL="171450" indent="-171450">
                        <a:buFont typeface="Wingdings" panose="05000000000000000000" pitchFamily="2" charset="2"/>
                        <a:buChar char="§"/>
                      </a:pPr>
                      <a:r>
                        <a:rPr lang="it-IT" sz="1000" b="0" i="0" u="none" strike="noStrike" kern="1200" baseline="0" dirty="0">
                          <a:solidFill>
                            <a:schemeClr val="accent1"/>
                          </a:solidFill>
                          <a:latin typeface="+mn-lt"/>
                          <a:ea typeface="+mn-ea"/>
                          <a:cs typeface="+mn-cs"/>
                        </a:rPr>
                        <a:t> percepisce e denomina su se stesso le parti del corpo</a:t>
                      </a:r>
                    </a:p>
                    <a:p>
                      <a:pPr marL="171450" indent="-171450">
                        <a:buFont typeface="Wingdings" panose="05000000000000000000" pitchFamily="2" charset="2"/>
                        <a:buChar char="§"/>
                      </a:pPr>
                      <a:r>
                        <a:rPr lang="it-IT" sz="1000" b="0" i="0" u="none" strike="noStrike" kern="1200" baseline="0" dirty="0">
                          <a:solidFill>
                            <a:schemeClr val="accent1"/>
                          </a:solidFill>
                          <a:latin typeface="+mn-lt"/>
                          <a:ea typeface="+mn-ea"/>
                          <a:cs typeface="+mn-cs"/>
                        </a:rPr>
                        <a:t>Rafforza la conoscenza del sé corporeo. </a:t>
                      </a:r>
                    </a:p>
                    <a:p>
                      <a:pPr marL="171450" indent="-171450">
                        <a:buFont typeface="Wingdings" panose="05000000000000000000" pitchFamily="2" charset="2"/>
                        <a:buChar char="§"/>
                      </a:pPr>
                      <a:r>
                        <a:rPr lang="it-IT" sz="1000" b="0" i="0" u="none" strike="noStrike" kern="1200" baseline="0" dirty="0">
                          <a:solidFill>
                            <a:schemeClr val="accent1"/>
                          </a:solidFill>
                          <a:latin typeface="+mn-lt"/>
                          <a:ea typeface="+mn-ea"/>
                          <a:cs typeface="+mn-cs"/>
                        </a:rPr>
                        <a:t>Riconosce il corpo nella sua globalità</a:t>
                      </a:r>
                    </a:p>
                    <a:p>
                      <a:pPr marL="171450" indent="-171450">
                        <a:buFont typeface="Wingdings" panose="05000000000000000000" pitchFamily="2" charset="2"/>
                        <a:buChar char="§"/>
                      </a:pPr>
                      <a:r>
                        <a:rPr lang="it-IT" sz="1000" b="0" i="0" u="none" strike="noStrike" kern="1200" baseline="0" dirty="0">
                          <a:solidFill>
                            <a:schemeClr val="accent1"/>
                          </a:solidFill>
                          <a:latin typeface="+mn-lt"/>
                          <a:ea typeface="+mn-ea"/>
                          <a:cs typeface="+mn-cs"/>
                        </a:rPr>
                        <a:t> Imita posizioni semplici con il corpo.</a:t>
                      </a:r>
                    </a:p>
                    <a:p>
                      <a:pPr marL="171450" indent="-171450">
                        <a:buFont typeface="Wingdings" panose="05000000000000000000" pitchFamily="2" charset="2"/>
                        <a:buChar char="§"/>
                      </a:pPr>
                      <a:r>
                        <a:rPr lang="it-IT" sz="1000" b="0" i="0" u="none" strike="noStrike" kern="1200" baseline="0" dirty="0">
                          <a:solidFill>
                            <a:schemeClr val="accent1"/>
                          </a:solidFill>
                          <a:latin typeface="+mn-lt"/>
                          <a:ea typeface="+mn-ea"/>
                          <a:cs typeface="+mn-cs"/>
                        </a:rPr>
                        <a:t> Si muove con sicurezza e ha fiducia nelle proprie capacità motorie </a:t>
                      </a:r>
                    </a:p>
                    <a:p>
                      <a:pPr marL="171450" indent="-171450">
                        <a:buFont typeface="Wingdings" panose="05000000000000000000" pitchFamily="2" charset="2"/>
                        <a:buChar char="§"/>
                      </a:pPr>
                      <a:r>
                        <a:rPr lang="it-IT" sz="1000" b="0" i="0" u="none" strike="noStrike" kern="1200" baseline="0" dirty="0">
                          <a:solidFill>
                            <a:schemeClr val="accent1"/>
                          </a:solidFill>
                          <a:latin typeface="+mn-lt"/>
                          <a:ea typeface="+mn-ea"/>
                          <a:cs typeface="+mn-cs"/>
                        </a:rPr>
                        <a:t>Si muove seguendo ritmi musicali</a:t>
                      </a:r>
                    </a:p>
                    <a:p>
                      <a:pPr marL="171450" indent="-171450">
                        <a:buFont typeface="Wingdings" panose="05000000000000000000" pitchFamily="2" charset="2"/>
                        <a:buChar char="§"/>
                      </a:pPr>
                      <a:r>
                        <a:rPr lang="it-IT" sz="1000" b="0" i="0" u="none" strike="noStrike" kern="1200" baseline="0" dirty="0">
                          <a:solidFill>
                            <a:schemeClr val="accent1"/>
                          </a:solidFill>
                          <a:latin typeface="+mn-lt"/>
                          <a:ea typeface="+mn-ea"/>
                          <a:cs typeface="+mn-cs"/>
                        </a:rPr>
                        <a:t> Dimostra autonomia nella cura dei propri oggetti e ne conosce il loro utilizzo </a:t>
                      </a:r>
                    </a:p>
                    <a:p>
                      <a:pPr marL="171450" indent="-171450">
                        <a:buFont typeface="Wingdings" panose="05000000000000000000" pitchFamily="2" charset="2"/>
                        <a:buChar char="§"/>
                      </a:pPr>
                      <a:r>
                        <a:rPr lang="it-IT" sz="1000" b="0" i="0" u="none" strike="noStrike" kern="1200" baseline="0" dirty="0">
                          <a:solidFill>
                            <a:schemeClr val="accent1"/>
                          </a:solidFill>
                          <a:latin typeface="+mn-lt"/>
                          <a:ea typeface="+mn-ea"/>
                          <a:cs typeface="+mn-cs"/>
                        </a:rPr>
                        <a:t> Ha acquisito correttamente le abitudini igienico sanitarie fondamentali </a:t>
                      </a:r>
                    </a:p>
                    <a:p>
                      <a:pPr marL="171450" indent="-171450">
                        <a:buFont typeface="Wingdings" panose="05000000000000000000" pitchFamily="2" charset="2"/>
                        <a:buChar char="§"/>
                      </a:pPr>
                      <a:r>
                        <a:rPr lang="it-IT" sz="1000" b="0" i="0" u="none" strike="noStrike" kern="1200" baseline="0" dirty="0">
                          <a:solidFill>
                            <a:schemeClr val="accent1"/>
                          </a:solidFill>
                          <a:latin typeface="+mn-lt"/>
                          <a:ea typeface="+mn-ea"/>
                          <a:cs typeface="+mn-cs"/>
                        </a:rPr>
                        <a:t> Controlla gli schemi motori di base(</a:t>
                      </a:r>
                      <a:r>
                        <a:rPr lang="it-IT" sz="1000" b="0" i="0" u="none" strike="noStrike" kern="1200" baseline="0" dirty="0" err="1">
                          <a:solidFill>
                            <a:schemeClr val="accent1"/>
                          </a:solidFill>
                          <a:latin typeface="+mn-lt"/>
                          <a:ea typeface="+mn-ea"/>
                          <a:cs typeface="+mn-cs"/>
                        </a:rPr>
                        <a:t>camminare,saltare,strisciare,lanciare</a:t>
                      </a:r>
                      <a:r>
                        <a:rPr lang="it-IT" sz="1000" b="0" i="0" u="none" strike="noStrike" kern="1200" baseline="0" dirty="0">
                          <a:solidFill>
                            <a:schemeClr val="accent1"/>
                          </a:solidFill>
                          <a:latin typeface="+mn-lt"/>
                          <a:ea typeface="+mn-ea"/>
                          <a:cs typeface="+mn-cs"/>
                        </a:rPr>
                        <a:t>) </a:t>
                      </a:r>
                    </a:p>
                    <a:p>
                      <a:pPr marL="171450" indent="-171450">
                        <a:buFont typeface="Wingdings" panose="05000000000000000000" pitchFamily="2" charset="2"/>
                        <a:buChar char="§"/>
                      </a:pPr>
                      <a:r>
                        <a:rPr lang="it-IT" sz="1000" b="0" i="0" u="none" strike="noStrike" kern="1200" baseline="0" dirty="0">
                          <a:solidFill>
                            <a:schemeClr val="accent1"/>
                          </a:solidFill>
                          <a:latin typeface="+mn-lt"/>
                          <a:ea typeface="+mn-ea"/>
                          <a:cs typeface="+mn-cs"/>
                        </a:rPr>
                        <a:t> Partecipa con entusiasmo a giochi organizzati</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chemeClr val="tx2">
                              <a:lumMod val="60000"/>
                              <a:lumOff val="40000"/>
                            </a:schemeClr>
                          </a:solidFill>
                          <a:latin typeface="+mn-lt"/>
                          <a:ea typeface="+mn-ea"/>
                          <a:cs typeface="+mn-cs"/>
                        </a:rPr>
                        <a:t>Riconosce ,esprime e canalizza le emozioni attraverso giochi motori.</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chemeClr val="tx2">
                              <a:lumMod val="60000"/>
                              <a:lumOff val="40000"/>
                            </a:schemeClr>
                          </a:solidFill>
                          <a:latin typeface="+mn-lt"/>
                          <a:ea typeface="+mn-ea"/>
                          <a:cs typeface="+mn-cs"/>
                        </a:rPr>
                        <a:t>Possiede autocontrollo  motorio.</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chemeClr val="tx2">
                              <a:lumMod val="60000"/>
                              <a:lumOff val="40000"/>
                            </a:schemeClr>
                          </a:solidFill>
                          <a:latin typeface="+mn-lt"/>
                          <a:ea typeface="+mn-ea"/>
                          <a:cs typeface="+mn-cs"/>
                        </a:rPr>
                        <a:t>Possiede una buona coordinazione oculo-manuale</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chemeClr val="tx2">
                              <a:lumMod val="60000"/>
                              <a:lumOff val="40000"/>
                            </a:schemeClr>
                          </a:solidFill>
                          <a:latin typeface="+mn-lt"/>
                          <a:ea typeface="+mn-ea"/>
                          <a:cs typeface="+mn-cs"/>
                        </a:rPr>
                        <a:t>Conosce discipline sportive e Rispetta regole dei giochi  e consegne </a:t>
                      </a:r>
                    </a:p>
                    <a:p>
                      <a:pPr marL="171450" indent="-171450">
                        <a:buFont typeface="Wingdings" panose="05000000000000000000" pitchFamily="2" charset="2"/>
                        <a:buChar char="§"/>
                      </a:pPr>
                      <a:endParaRPr lang="it-IT" sz="1000" b="0" i="0" u="none" strike="noStrike" kern="1200" baseline="0" dirty="0">
                        <a:solidFill>
                          <a:schemeClr val="accent1"/>
                        </a:solidFill>
                        <a:latin typeface="Comic Sans MS" panose="030F0702030302020204" pitchFamily="66" charset="0"/>
                        <a:ea typeface="+mn-ea"/>
                        <a:cs typeface="+mn-cs"/>
                      </a:endParaRPr>
                    </a:p>
                    <a:p>
                      <a:pPr marL="0" indent="0">
                        <a:buFont typeface="Wingdings" panose="05000000000000000000" pitchFamily="2" charset="2"/>
                        <a:buNone/>
                      </a:pPr>
                      <a:r>
                        <a:rPr lang="it-IT" sz="1000" b="0" i="0" u="none" strike="noStrike" kern="1200" baseline="0" dirty="0">
                          <a:solidFill>
                            <a:schemeClr val="accent1"/>
                          </a:solidFill>
                          <a:latin typeface="Comic Sans MS" panose="030F0702030302020204" pitchFamily="66" charset="0"/>
                          <a:ea typeface="+mn-ea"/>
                          <a:cs typeface="+mn-cs"/>
                        </a:rPr>
                        <a:t>	</a:t>
                      </a:r>
                    </a:p>
                  </a:txBody>
                  <a:tcPr anchor="ctr" horzOverflow="overflow"/>
                </a:tc>
                <a:tc rowSpan="4">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chemeClr val="accent1"/>
                          </a:solidFill>
                          <a:latin typeface="+mn-lt"/>
                          <a:ea typeface="+mn-ea"/>
                          <a:cs typeface="+mn-cs"/>
                        </a:rPr>
                        <a:t>Rappresentare il proprio corpo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chemeClr val="accent1"/>
                          </a:solidFill>
                          <a:latin typeface="+mn-lt"/>
                          <a:ea typeface="+mn-ea"/>
                          <a:cs typeface="+mn-cs"/>
                        </a:rPr>
                        <a:t>Controlla gli schemi motori di base(</a:t>
                      </a:r>
                      <a:r>
                        <a:rPr lang="it-IT" sz="1000" b="0" i="0" u="none" strike="noStrike" kern="1200" baseline="0" dirty="0" err="1">
                          <a:solidFill>
                            <a:schemeClr val="accent1"/>
                          </a:solidFill>
                          <a:latin typeface="+mn-lt"/>
                          <a:ea typeface="+mn-ea"/>
                          <a:cs typeface="+mn-cs"/>
                        </a:rPr>
                        <a:t>camminare,saltare,strisciare,lanciare</a:t>
                      </a:r>
                      <a:r>
                        <a:rPr lang="it-IT" sz="1000" b="0" i="0" u="none" strike="noStrike" kern="1200" baseline="0" dirty="0">
                          <a:solidFill>
                            <a:schemeClr val="accent1"/>
                          </a:solidFill>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chemeClr val="tx2">
                              <a:lumMod val="60000"/>
                              <a:lumOff val="40000"/>
                            </a:schemeClr>
                          </a:solidFill>
                          <a:latin typeface="+mn-lt"/>
                          <a:ea typeface="+mn-ea"/>
                          <a:cs typeface="+mn-cs"/>
                        </a:rPr>
                        <a:t>Possedere una buona coordinazione oculo-manuale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it-IT" sz="1000" b="0" i="0" u="none" strike="noStrike" kern="1200" baseline="0" dirty="0">
                        <a:solidFill>
                          <a:schemeClr val="accent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it-IT" sz="1000" b="0" i="0" u="none" strike="noStrike" kern="1200" baseline="0" dirty="0">
                        <a:solidFill>
                          <a:schemeClr val="accent1"/>
                        </a:solidFill>
                        <a:latin typeface="+mn-lt"/>
                        <a:ea typeface="+mn-ea"/>
                        <a:cs typeface="+mn-cs"/>
                      </a:endParaRPr>
                    </a:p>
                    <a:p>
                      <a:pPr marL="0" indent="0">
                        <a:buFont typeface="Wingdings" panose="05000000000000000000" pitchFamily="2" charset="2"/>
                        <a:buNone/>
                      </a:pPr>
                      <a:endParaRPr lang="it-IT" sz="1000" b="0" i="0" u="none" strike="noStrike" kern="1200" baseline="0" dirty="0">
                        <a:solidFill>
                          <a:schemeClr val="accent1"/>
                        </a:solidFill>
                        <a:latin typeface="Comic Sans MS" panose="030F0702030302020204" pitchFamily="66" charset="0"/>
                        <a:ea typeface="+mn-ea"/>
                        <a:cs typeface="+mn-cs"/>
                      </a:endParaRPr>
                    </a:p>
                  </a:txBody>
                  <a:tcPr anchor="ctr" horzOverflow="overflow"/>
                </a:tc>
                <a:extLst>
                  <a:ext uri="{0D108BD9-81ED-4DB2-BD59-A6C34878D82A}">
                    <a16:rowId xmlns:a16="http://schemas.microsoft.com/office/drawing/2014/main" val="10002"/>
                  </a:ext>
                </a:extLst>
              </a:tr>
              <a:tr h="113166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rPr>
                        <a:t>IL LINGUAGGIO DEL CORPO COME MODALITÀ COMINICATIVO-ESPRESSIVA</a:t>
                      </a:r>
                    </a:p>
                  </a:txBody>
                  <a:tcPr anchor="ctr" horzOverflow="overflow"/>
                </a:tc>
                <a:tc>
                  <a:txBody>
                    <a:bodyPr/>
                    <a:lstStyle/>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Muoversi su basi ritmiche e melodiche.</a:t>
                      </a:r>
                    </a:p>
                    <a:p>
                      <a:pPr marL="176213" indent="-176213">
                        <a:buFont typeface="+mj-lt"/>
                        <a:buAutoNum type="alphaLcPeriod"/>
                      </a:pPr>
                      <a:endParaRPr lang="it-IT" sz="1000" b="1" u="none" strike="noStrike" kern="1200" baseline="0" dirty="0">
                        <a:solidFill>
                          <a:schemeClr val="tx2">
                            <a:lumMod val="60000"/>
                            <a:lumOff val="40000"/>
                          </a:schemeClr>
                        </a:solidFill>
                        <a:latin typeface="Comic Sans MS" panose="030F0702030302020204" pitchFamily="66" charset="0"/>
                      </a:endParaRPr>
                    </a:p>
                    <a:p>
                      <a:pPr marL="176213" indent="-176213">
                        <a:buFont typeface="Wingdings" pitchFamily="2" charset="2"/>
                        <a:buChar char="Ø"/>
                      </a:pPr>
                      <a:endParaRPr lang="it-IT" sz="1000" b="1" u="none" strike="noStrike" kern="1200" baseline="0" dirty="0">
                        <a:solidFill>
                          <a:schemeClr val="tx2">
                            <a:lumMod val="60000"/>
                            <a:lumOff val="40000"/>
                          </a:schemeClr>
                        </a:solidFill>
                        <a:latin typeface="Comic Sans MS" panose="030F0702030302020204" pitchFamily="66" charset="0"/>
                      </a:endParaRPr>
                    </a:p>
                  </a:txBody>
                  <a:tcPr anchor="ctr" horzOverflow="overflow"/>
                </a:tc>
                <a:tc>
                  <a:txBody>
                    <a:bodyPr/>
                    <a:lstStyle/>
                    <a:p>
                      <a:endParaRPr lang="it-IT" sz="1000" dirty="0"/>
                    </a:p>
                  </a:txBody>
                  <a:tcPr anchor="ctr" horzOverflow="overflow"/>
                </a:tc>
                <a:tc vMerge="1">
                  <a:txBody>
                    <a:bodyPr/>
                    <a:lstStyle/>
                    <a:p>
                      <a:pPr marL="179388" indent="-179388">
                        <a:buFont typeface="Wingdings" pitchFamily="2" charset="2"/>
                        <a:buChar char="Ø"/>
                      </a:pPr>
                      <a:endParaRPr lang="it-IT" sz="105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3"/>
                  </a:ext>
                </a:extLst>
              </a:tr>
              <a:tr h="98275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rPr>
                        <a:t>IL GIOCO, LO SPORT, LE REGOLE E IL FAIR PLAY</a:t>
                      </a: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Muoversi in modo autonomo nel contesto spaziale e relazionale ,sperimentando schemi posturali e  motori.</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a:txBody>
                    <a:bodyPr/>
                    <a:lstStyle/>
                    <a:p>
                      <a:endParaRPr lang="it-IT" sz="1000"/>
                    </a:p>
                  </a:txBody>
                  <a:tcPr anchor="ctr" horzOverflow="overflow"/>
                </a:tc>
                <a:tc vMerge="1">
                  <a:txBody>
                    <a:bodyPr/>
                    <a:lstStyle/>
                    <a:p>
                      <a:pPr marL="285750" marR="0" indent="-195263"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5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4"/>
                  </a:ext>
                </a:extLst>
              </a:tr>
              <a:tr h="165628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rPr>
                        <a:t>SICUREZZA E PREVENZIONE, SALUTE E BENESSERE</a:t>
                      </a:r>
                    </a:p>
                  </a:txBody>
                  <a:tcPr anchor="ct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Eseguire autonomamente le operazioni  igienico-sanitarie relative alla propria persona .</a:t>
                      </a:r>
                    </a:p>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a:txBody>
                    <a:bodyPr/>
                    <a:lstStyle/>
                    <a:p>
                      <a:endParaRPr lang="it-IT" sz="1000" dirty="0"/>
                    </a:p>
                  </a:txBody>
                  <a:tcPr anchor="ctr" horzOverflow="overflow"/>
                </a:tc>
                <a:tc vMerge="1">
                  <a:txBody>
                    <a:bodyPr/>
                    <a:lstStyle/>
                    <a:p>
                      <a:pPr marL="285750" marR="0" lvl="0" indent="-195263"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endParaRPr lang="it-IT" sz="1050" u="none" strike="noStrike" kern="1200" baseline="0" dirty="0">
                        <a:solidFill>
                          <a:schemeClr val="tx2">
                            <a:lumMod val="60000"/>
                            <a:lumOff val="40000"/>
                          </a:schemeClr>
                        </a:solidFill>
                        <a:latin typeface="Comic Sans MS" panose="030F0702030302020204" pitchFamily="66" charset="0"/>
                      </a:endParaRPr>
                    </a:p>
                  </a:txBody>
                  <a:tcPr anchor="ctr" horzOverflow="overflow"/>
                </a:tc>
                <a:tc vMerge="1">
                  <a:txBody>
                    <a:bodyPr/>
                    <a:lstStyle/>
                    <a:p>
                      <a:endParaRPr lang="it-IT"/>
                    </a:p>
                  </a:txBody>
                  <a:tcPr/>
                </a:tc>
                <a:extLst>
                  <a:ext uri="{0D108BD9-81ED-4DB2-BD59-A6C34878D82A}">
                    <a16:rowId xmlns:a16="http://schemas.microsoft.com/office/drawing/2014/main" val="10005"/>
                  </a:ext>
                </a:extLst>
              </a:tr>
            </a:tbl>
          </a:graphicData>
        </a:graphic>
      </p:graphicFrame>
      <p:sp>
        <p:nvSpPr>
          <p:cNvPr id="5" name="Segnaposto numero diapositiva 4"/>
          <p:cNvSpPr>
            <a:spLocks noGrp="1"/>
          </p:cNvSpPr>
          <p:nvPr>
            <p:ph type="sldNum" sz="quarter" idx="12"/>
          </p:nvPr>
        </p:nvSpPr>
        <p:spPr>
          <a:xfrm>
            <a:off x="6732240" y="6592267"/>
            <a:ext cx="2133600" cy="365125"/>
          </a:xfrm>
        </p:spPr>
        <p:txBody>
          <a:bodyPr/>
          <a:lstStyle/>
          <a:p>
            <a:fld id="{FF435FF0-A5BC-47FA-9B2B-A8C23C837CEF}" type="slidenum">
              <a:rPr lang="it-IT" smtClean="0"/>
              <a:pPr/>
              <a:t>28</a:t>
            </a:fld>
            <a:endParaRPr lang="it-IT" dirty="0"/>
          </a:p>
        </p:txBody>
      </p:sp>
    </p:spTree>
    <p:extLst>
      <p:ext uri="{BB962C8B-B14F-4D97-AF65-F5344CB8AC3E}">
        <p14:creationId xmlns:p14="http://schemas.microsoft.com/office/powerpoint/2010/main" val="22589326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845613" y="29497"/>
            <a:ext cx="6094938" cy="738664"/>
          </a:xfrm>
          <a:prstGeom prst="rect">
            <a:avLst/>
          </a:prstGeom>
          <a:noFill/>
          <a:ln w="9525">
            <a:noFill/>
            <a:miter lim="800000"/>
            <a:headEnd/>
            <a:tailEnd/>
          </a:ln>
          <a:effectLst/>
        </p:spPr>
        <p:txBody>
          <a:bodyPr wrap="none">
            <a:spAutoFit/>
          </a:bodyPr>
          <a:lstStyle/>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rPr>
              <a:t>PROGETTAZIONE ANNUALE PER LO SVILUPPO DI COMPETENZE</a:t>
            </a:r>
          </a:p>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rPr>
              <a:t>RELIGIONE</a:t>
            </a:r>
          </a:p>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rPr>
              <a:t>4 ANNI </a:t>
            </a:r>
          </a:p>
        </p:txBody>
      </p:sp>
      <p:graphicFrame>
        <p:nvGraphicFramePr>
          <p:cNvPr id="128038" name="Group 38"/>
          <p:cNvGraphicFramePr>
            <a:graphicFrameLocks noGrp="1"/>
          </p:cNvGraphicFramePr>
          <p:nvPr>
            <p:extLst>
              <p:ext uri="{D42A27DB-BD31-4B8C-83A1-F6EECF244321}">
                <p14:modId xmlns:p14="http://schemas.microsoft.com/office/powerpoint/2010/main" val="1719506958"/>
              </p:ext>
            </p:extLst>
          </p:nvPr>
        </p:nvGraphicFramePr>
        <p:xfrm>
          <a:off x="323528" y="908719"/>
          <a:ext cx="8712969" cy="5800778"/>
        </p:xfrm>
        <a:graphic>
          <a:graphicData uri="http://schemas.openxmlformats.org/drawingml/2006/table">
            <a:tbl>
              <a:tblPr/>
              <a:tblGrid>
                <a:gridCol w="948183">
                  <a:extLst>
                    <a:ext uri="{9D8B030D-6E8A-4147-A177-3AD203B41FA5}">
                      <a16:colId xmlns:a16="http://schemas.microsoft.com/office/drawing/2014/main" val="20000"/>
                    </a:ext>
                  </a:extLst>
                </a:gridCol>
                <a:gridCol w="2097059">
                  <a:extLst>
                    <a:ext uri="{9D8B030D-6E8A-4147-A177-3AD203B41FA5}">
                      <a16:colId xmlns:a16="http://schemas.microsoft.com/office/drawing/2014/main" val="20001"/>
                    </a:ext>
                  </a:extLst>
                </a:gridCol>
                <a:gridCol w="1851302">
                  <a:extLst>
                    <a:ext uri="{9D8B030D-6E8A-4147-A177-3AD203B41FA5}">
                      <a16:colId xmlns:a16="http://schemas.microsoft.com/office/drawing/2014/main" val="20002"/>
                    </a:ext>
                  </a:extLst>
                </a:gridCol>
                <a:gridCol w="1946075">
                  <a:extLst>
                    <a:ext uri="{9D8B030D-6E8A-4147-A177-3AD203B41FA5}">
                      <a16:colId xmlns:a16="http://schemas.microsoft.com/office/drawing/2014/main" val="20003"/>
                    </a:ext>
                  </a:extLst>
                </a:gridCol>
                <a:gridCol w="1870350">
                  <a:extLst>
                    <a:ext uri="{9D8B030D-6E8A-4147-A177-3AD203B41FA5}">
                      <a16:colId xmlns:a16="http://schemas.microsoft.com/office/drawing/2014/main" val="4264054401"/>
                    </a:ext>
                  </a:extLst>
                </a:gridCol>
              </a:tblGrid>
              <a:tr h="1119050">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100" b="1" i="0" u="none" strike="noStrike" cap="none" normalizeH="0" baseline="0" dirty="0">
                          <a:ln>
                            <a:noFill/>
                          </a:ln>
                          <a:solidFill>
                            <a:schemeClr val="tx2">
                              <a:lumMod val="60000"/>
                              <a:lumOff val="40000"/>
                            </a:schemeClr>
                          </a:solidFill>
                          <a:effectLst/>
                          <a:latin typeface="Comic Sans MS" pitchFamily="66" charset="0"/>
                          <a:cs typeface="Arial" charset="0"/>
                        </a:rPr>
                        <a:t>NUCLEI FONDANTI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100" b="1" i="0" u="none" strike="noStrike" cap="none" normalizeH="0" baseline="0" dirty="0">
                          <a:ln>
                            <a:noFill/>
                          </a:ln>
                          <a:solidFill>
                            <a:schemeClr val="tx2">
                              <a:lumMod val="60000"/>
                              <a:lumOff val="40000"/>
                            </a:schemeClr>
                          </a:solidFill>
                          <a:effectLst/>
                          <a:latin typeface="Comic Sans MS" pitchFamily="66" charset="0"/>
                          <a:cs typeface="Arial" charset="0"/>
                        </a:rPr>
                        <a:t>OBIETTIVI  DI APPRENDIMENTO</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100" b="1" i="0" u="none" strike="noStrike" cap="none" normalizeH="0" baseline="0" dirty="0">
                          <a:ln>
                            <a:noFill/>
                          </a:ln>
                          <a:solidFill>
                            <a:schemeClr val="tx2">
                              <a:lumMod val="60000"/>
                              <a:lumOff val="40000"/>
                            </a:schemeClr>
                          </a:solidFill>
                          <a:effectLst/>
                          <a:latin typeface="Comic Sans MS" pitchFamily="66" charset="0"/>
                          <a:cs typeface="Arial"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100" b="1" i="0" u="none" strike="noStrike" cap="none" normalizeH="0" baseline="0" dirty="0">
                          <a:ln>
                            <a:noFill/>
                          </a:ln>
                          <a:solidFill>
                            <a:schemeClr val="tx2">
                              <a:lumMod val="60000"/>
                              <a:lumOff val="40000"/>
                            </a:schemeClr>
                          </a:solidFill>
                          <a:effectLst/>
                          <a:latin typeface="Comic Sans MS" pitchFamily="66" charset="0"/>
                          <a:cs typeface="Arial" charset="0"/>
                        </a:rPr>
                        <a:t>PER ALUNNI CON BISOGNI EDUCATIVI SPECIALI</a:t>
                      </a:r>
                      <a:endParaRPr kumimoji="0" lang="it-IT" sz="1100" b="1" i="1" u="none" strike="noStrike" cap="none" normalizeH="0" baseline="0" dirty="0">
                        <a:ln>
                          <a:noFill/>
                        </a:ln>
                        <a:solidFill>
                          <a:schemeClr val="tx2">
                            <a:lumMod val="60000"/>
                            <a:lumOff val="40000"/>
                          </a:schemeClr>
                        </a:solidFill>
                        <a:effectLst/>
                        <a:latin typeface="Comic Sans MS" pitchFamily="66" charset="0"/>
                        <a:cs typeface="Arial" charset="0"/>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1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QUATTRO ANNI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1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62011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DIO E L’UOMO</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4625" marR="0" lvl="0" indent="-174625"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tab pos="3995738" algn="l"/>
                        </a:tabLst>
                      </a:pPr>
                      <a:r>
                        <a:rPr kumimoji="0" lang="it-IT" sz="1200" b="0" i="0" u="none" strike="noStrike" cap="none" normalizeH="0" baseline="0" dirty="0">
                          <a:ln>
                            <a:noFill/>
                          </a:ln>
                          <a:solidFill>
                            <a:schemeClr val="tx2">
                              <a:lumMod val="60000"/>
                              <a:lumOff val="40000"/>
                            </a:schemeClr>
                          </a:solidFill>
                          <a:effectLst/>
                          <a:latin typeface="Comic Sans MS" pitchFamily="66" charset="0"/>
                          <a:cs typeface="Arial" charset="0"/>
                        </a:rPr>
                        <a:t>Scoprire che il mondo è stato creato donato agli uomini.	</a:t>
                      </a:r>
                    </a:p>
                    <a:p>
                      <a:pPr marL="174625" marR="0" lvl="0" indent="-174625"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tab pos="3995738" algn="l"/>
                        </a:tabLst>
                      </a:pPr>
                      <a:r>
                        <a:rPr kumimoji="0" lang="it-IT" sz="1200" b="0" i="0" u="none" strike="noStrike" cap="none" normalizeH="0" baseline="0" dirty="0">
                          <a:ln>
                            <a:noFill/>
                          </a:ln>
                          <a:solidFill>
                            <a:schemeClr val="tx2">
                              <a:lumMod val="60000"/>
                              <a:lumOff val="40000"/>
                            </a:schemeClr>
                          </a:solidFill>
                          <a:effectLst/>
                          <a:latin typeface="Comic Sans MS" pitchFamily="66" charset="0"/>
                          <a:cs typeface="Arial" charset="0"/>
                        </a:rPr>
                        <a:t>Sviluppare un sentimento di rispetto nei confronti del creato.	</a:t>
                      </a:r>
                      <a:endParaRPr kumimoji="0" lang="it-IT" sz="1200" b="0" i="0" u="none" strike="noStrike" cap="none" normalizeH="0" baseline="0" dirty="0">
                        <a:ln>
                          <a:noFill/>
                        </a:ln>
                        <a:solidFill>
                          <a:schemeClr val="tx2">
                            <a:lumMod val="60000"/>
                            <a:lumOff val="40000"/>
                          </a:schemeClr>
                        </a:solidFill>
                        <a:effectLst/>
                        <a:latin typeface="Comic Sans MS" pitchFamily="66" charset="0"/>
                        <a:ea typeface="Calibri" pitchFamily="34" charset="0"/>
                        <a:cs typeface="Times New Roman" pitchFamily="18" charset="0"/>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dirty="0"/>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rowSpan="4">
                  <a:txBody>
                    <a:bodyPr/>
                    <a:lstStyle/>
                    <a:p>
                      <a:pPr marL="171450" indent="-171450">
                        <a:buFont typeface="Arial" panose="020B0604020202020204" pitchFamily="34" charset="0"/>
                        <a:buChar char="•"/>
                      </a:pPr>
                      <a:r>
                        <a:rPr lang="it-IT" sz="1200" b="0" i="0" u="none" strike="noStrike" kern="1200" baseline="0" dirty="0">
                          <a:solidFill>
                            <a:schemeClr val="tx2">
                              <a:lumMod val="60000"/>
                              <a:lumOff val="40000"/>
                            </a:schemeClr>
                          </a:solidFill>
                          <a:latin typeface="Comic Sans MS" panose="030F0702030302020204" pitchFamily="66" charset="0"/>
                          <a:ea typeface="+mn-ea"/>
                          <a:cs typeface="+mn-cs"/>
                        </a:rPr>
                        <a:t>Riflette su Dio Creatore e Padre e sugli episodi fondamentali della vita di Gesù. </a:t>
                      </a:r>
                    </a:p>
                    <a:p>
                      <a:pPr marL="171450" indent="-171450">
                        <a:buFont typeface="Arial" panose="020B0604020202020204" pitchFamily="34" charset="0"/>
                        <a:buChar char="•"/>
                      </a:pPr>
                      <a:r>
                        <a:rPr lang="it-IT" sz="1200" b="0" i="0" u="none" strike="noStrike" kern="1200" baseline="0" dirty="0">
                          <a:solidFill>
                            <a:schemeClr val="tx2">
                              <a:lumMod val="60000"/>
                              <a:lumOff val="40000"/>
                            </a:schemeClr>
                          </a:solidFill>
                          <a:latin typeface="Comic Sans MS" panose="030F0702030302020204" pitchFamily="66" charset="0"/>
                          <a:ea typeface="+mn-ea"/>
                          <a:cs typeface="+mn-cs"/>
                        </a:rPr>
                        <a:t> Riconosce gli episodi principali del Natale e della Pasqua. </a:t>
                      </a:r>
                    </a:p>
                    <a:p>
                      <a:pPr marL="171450" indent="-171450">
                        <a:buFont typeface="Arial" panose="020B0604020202020204" pitchFamily="34" charset="0"/>
                        <a:buChar char="•"/>
                      </a:pPr>
                      <a:r>
                        <a:rPr lang="it-IT" sz="1200" b="0" i="0" u="none" strike="noStrike" kern="1200" baseline="0" dirty="0">
                          <a:solidFill>
                            <a:schemeClr val="tx2">
                              <a:lumMod val="60000"/>
                              <a:lumOff val="40000"/>
                            </a:schemeClr>
                          </a:solidFill>
                          <a:latin typeface="Comic Sans MS" panose="030F0702030302020204" pitchFamily="66" charset="0"/>
                          <a:ea typeface="+mn-ea"/>
                          <a:cs typeface="+mn-cs"/>
                        </a:rPr>
                        <a:t> Riconosce che la Bibbia è il libro sacro per cristiani </a:t>
                      </a:r>
                    </a:p>
                    <a:p>
                      <a:pPr marL="171450" indent="-171450">
                        <a:buFont typeface="Arial" panose="020B0604020202020204" pitchFamily="34" charset="0"/>
                        <a:buChar char="•"/>
                      </a:pPr>
                      <a:r>
                        <a:rPr lang="it-IT" sz="1200" b="0" i="0" u="none" strike="noStrike" kern="1200" baseline="0" dirty="0">
                          <a:solidFill>
                            <a:schemeClr val="tx2">
                              <a:lumMod val="60000"/>
                              <a:lumOff val="40000"/>
                            </a:schemeClr>
                          </a:solidFill>
                          <a:latin typeface="Comic Sans MS" panose="030F0702030302020204" pitchFamily="66" charset="0"/>
                          <a:ea typeface="+mn-ea"/>
                          <a:cs typeface="+mn-cs"/>
                        </a:rPr>
                        <a:t> Si confronta con l’esperienza religiosa </a:t>
                      </a:r>
                    </a:p>
                    <a:p>
                      <a:r>
                        <a:rPr lang="it-IT" sz="2800" b="0" i="0" u="none" strike="noStrike" kern="1200" baseline="0" dirty="0">
                          <a:solidFill>
                            <a:schemeClr val="dk1"/>
                          </a:solidFill>
                          <a:latin typeface="+mn-lt"/>
                          <a:ea typeface="+mn-ea"/>
                          <a:cs typeface="+mn-cs"/>
                        </a:rPr>
                        <a:t>	</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rowSpan="4">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200" b="0" i="0" u="none" strike="noStrike" kern="1200" baseline="0" dirty="0">
                          <a:solidFill>
                            <a:schemeClr val="tx2">
                              <a:lumMod val="60000"/>
                              <a:lumOff val="40000"/>
                            </a:schemeClr>
                          </a:solidFill>
                          <a:latin typeface="Comic Sans MS" panose="030F0702030302020204" pitchFamily="66" charset="0"/>
                          <a:ea typeface="+mn-ea"/>
                          <a:cs typeface="+mn-cs"/>
                        </a:rPr>
                        <a:t>Riflettere su Dio Creatore e Padre e sugli episodi fondamentali della vita di Gesù.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200" b="0" i="0" u="none" strike="noStrike" kern="1200" baseline="0" dirty="0">
                          <a:solidFill>
                            <a:schemeClr val="tx2">
                              <a:lumMod val="60000"/>
                              <a:lumOff val="40000"/>
                            </a:schemeClr>
                          </a:solidFill>
                          <a:latin typeface="Comic Sans MS" panose="030F0702030302020204" pitchFamily="66" charset="0"/>
                          <a:ea typeface="+mn-ea"/>
                          <a:cs typeface="+mn-cs"/>
                        </a:rPr>
                        <a:t>Riconoscere gli episodi Principali della Pasqua.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it-IT" sz="1200" b="0" i="0" u="none" strike="noStrike" kern="1200" baseline="0" dirty="0">
                        <a:solidFill>
                          <a:schemeClr val="tx2">
                            <a:lumMod val="60000"/>
                            <a:lumOff val="40000"/>
                          </a:schemeClr>
                        </a:solidFill>
                        <a:latin typeface="Comic Sans MS" panose="030F0702030302020204" pitchFamily="66" charset="0"/>
                        <a:ea typeface="+mn-ea"/>
                        <a:cs typeface="+mn-cs"/>
                      </a:endParaRPr>
                    </a:p>
                    <a:p>
                      <a:endParaRPr lang="it-IT" sz="1200" b="0" i="0" u="none" strike="noStrike" kern="1200" baseline="0" dirty="0">
                        <a:solidFill>
                          <a:schemeClr val="dk1"/>
                        </a:solidFill>
                        <a:latin typeface="+mn-lt"/>
                        <a:ea typeface="+mn-ea"/>
                        <a:cs typeface="+mn-cs"/>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8543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LA BIBBIA E ALTRE FONTI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marR="0" lvl="0" indent="-1714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tab pos="3995738" algn="l"/>
                        </a:tabLst>
                      </a:pPr>
                      <a:r>
                        <a:rPr kumimoji="0" lang="it-IT" sz="1200" b="0" i="0" u="none" strike="noStrike" cap="none" normalizeH="0" baseline="0" dirty="0">
                          <a:ln>
                            <a:noFill/>
                          </a:ln>
                          <a:solidFill>
                            <a:schemeClr val="tx2">
                              <a:lumMod val="60000"/>
                              <a:lumOff val="40000"/>
                            </a:schemeClr>
                          </a:solidFill>
                          <a:effectLst/>
                          <a:latin typeface="Comic Sans MS" pitchFamily="66" charset="0"/>
                          <a:cs typeface="Arial" charset="0"/>
                        </a:rPr>
                        <a:t>Scoprire il significato delle feste cristiane attraverso i simboli </a:t>
                      </a:r>
                    </a:p>
                    <a:p>
                      <a:pPr marL="0" marR="0" lvl="0" indent="174625" algn="l" defTabSz="914400" rtl="0" eaLnBrk="0" fontAlgn="base" latinLnBrk="0" hangingPunct="0">
                        <a:lnSpc>
                          <a:spcPct val="100000"/>
                        </a:lnSpc>
                        <a:spcBef>
                          <a:spcPct val="20000"/>
                        </a:spcBef>
                        <a:spcAft>
                          <a:spcPct val="0"/>
                        </a:spcAft>
                        <a:buClrTx/>
                        <a:buSzTx/>
                        <a:buFont typeface="Wingdings" panose="05000000000000000000" pitchFamily="2" charset="2"/>
                        <a:buNone/>
                        <a:tabLst>
                          <a:tab pos="3995738" algn="l"/>
                        </a:tabLst>
                      </a:pPr>
                      <a:r>
                        <a:rPr kumimoji="0" lang="it-IT" sz="1200" b="0" i="0" u="none" strike="noStrike" cap="none" normalizeH="0" baseline="0" dirty="0">
                          <a:ln>
                            <a:noFill/>
                          </a:ln>
                          <a:solidFill>
                            <a:schemeClr val="tx2">
                              <a:lumMod val="60000"/>
                              <a:lumOff val="40000"/>
                            </a:schemeClr>
                          </a:solidFill>
                          <a:effectLst/>
                          <a:latin typeface="Comic Sans MS" pitchFamily="66" charset="0"/>
                          <a:cs typeface="Arial" charset="0"/>
                        </a:rPr>
                        <a:t>che le caratterizzano.</a:t>
                      </a:r>
                    </a:p>
                    <a:p>
                      <a:pPr marL="173038" marR="0" lvl="0" indent="-173038" algn="just" defTabSz="914400" rtl="0" eaLnBrk="0" fontAlgn="base" latinLnBrk="0" hangingPunct="0">
                        <a:lnSpc>
                          <a:spcPct val="100000"/>
                        </a:lnSpc>
                        <a:spcBef>
                          <a:spcPct val="20000"/>
                        </a:spcBef>
                        <a:spcAft>
                          <a:spcPct val="0"/>
                        </a:spcAft>
                        <a:buClrTx/>
                        <a:buSzTx/>
                        <a:buFont typeface="Wingdings" panose="05000000000000000000" pitchFamily="2" charset="2"/>
                        <a:buChar char="Ø"/>
                        <a:tabLst/>
                      </a:pPr>
                      <a:endParaRPr kumimoji="0" lang="it-IT" sz="1200" b="0" i="0" u="none" strike="noStrike" cap="none" normalizeH="0" baseline="0" dirty="0">
                        <a:ln>
                          <a:noFill/>
                        </a:ln>
                        <a:solidFill>
                          <a:schemeClr val="tx2">
                            <a:lumMod val="60000"/>
                            <a:lumOff val="40000"/>
                          </a:schemeClr>
                        </a:solidFill>
                        <a:effectLst/>
                        <a:latin typeface="Comic Sans MS" pitchFamily="66" charset="0"/>
                        <a:cs typeface="Arial" charset="0"/>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marL="285750" marR="0" lvl="0" indent="-2857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pPr>
                      <a:endParaRPr kumimoji="0" lang="it-IT" sz="1000" b="0" i="0" u="none" strike="noStrike" cap="none" normalizeH="0" baseline="0" dirty="0">
                        <a:ln>
                          <a:noFill/>
                        </a:ln>
                        <a:solidFill>
                          <a:schemeClr val="tx2">
                            <a:lumMod val="60000"/>
                            <a:lumOff val="40000"/>
                          </a:schemeClr>
                        </a:solidFill>
                        <a:effectLst/>
                        <a:latin typeface="Comic Sans MS" pitchFamily="66" charset="0"/>
                        <a:cs typeface="Arial" charset="0"/>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3"/>
                  </a:ext>
                </a:extLst>
              </a:tr>
              <a:tr h="924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IL LINGUAGGIO RELIGIOSO</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marR="0" lvl="0" indent="-1714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tab pos="3995738" algn="l"/>
                        </a:tabLst>
                      </a:pPr>
                      <a:r>
                        <a:rPr kumimoji="0" lang="it-IT" sz="1200" b="0" i="0" u="none" strike="noStrike" cap="none" normalizeH="0" baseline="0" dirty="0">
                          <a:ln>
                            <a:noFill/>
                          </a:ln>
                          <a:solidFill>
                            <a:schemeClr val="tx2">
                              <a:lumMod val="60000"/>
                              <a:lumOff val="40000"/>
                            </a:schemeClr>
                          </a:solidFill>
                          <a:effectLst/>
                          <a:latin typeface="Comic Sans MS" pitchFamily="66" charset="0"/>
                          <a:cs typeface="Arial" charset="0"/>
                        </a:rPr>
                        <a:t>Ascoltare e conoscere alcuni avvenimenti principali che hanno caratterizzato la vita di Gesù.</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marL="171450" marR="0" lvl="0" indent="-1714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pPr>
                      <a:endParaRPr kumimoji="0" lang="it-IT" sz="1000" b="0" i="0" u="none" strike="noStrike" cap="none" normalizeH="0" baseline="0" dirty="0">
                        <a:ln>
                          <a:noFill/>
                        </a:ln>
                        <a:solidFill>
                          <a:schemeClr val="tx2">
                            <a:lumMod val="60000"/>
                            <a:lumOff val="40000"/>
                          </a:schemeClr>
                        </a:solidFill>
                        <a:effectLst/>
                        <a:latin typeface="Comic Sans MS" pitchFamily="66" charset="0"/>
                        <a:cs typeface="Arial" charset="0"/>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4"/>
                  </a:ext>
                </a:extLst>
              </a:tr>
              <a:tr h="75160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I VALORI ETICI E RELIGIOSI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marR="0" lvl="0" indent="-1714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tab pos="3995738" algn="l"/>
                        </a:tabLst>
                      </a:pPr>
                      <a:r>
                        <a:rPr kumimoji="0" lang="it-IT" sz="1200" b="0" i="0" u="none" strike="noStrike" cap="none" normalizeH="0" baseline="0" dirty="0">
                          <a:ln>
                            <a:noFill/>
                          </a:ln>
                          <a:solidFill>
                            <a:schemeClr val="tx2">
                              <a:lumMod val="60000"/>
                              <a:lumOff val="40000"/>
                            </a:schemeClr>
                          </a:solidFill>
                          <a:effectLst/>
                          <a:latin typeface="Comic Sans MS" pitchFamily="66" charset="0"/>
                        </a:rPr>
                        <a:t>Scoprire gli insegnamenti di Gesù attraverso le parabole.</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dirty="0"/>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marL="171450" marR="0" lvl="0" indent="-1714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pPr>
                      <a:endParaRPr kumimoji="0" lang="it-IT" sz="1000" b="0" i="0" u="none" strike="noStrike" cap="none" normalizeH="0" baseline="0" dirty="0">
                        <a:ln>
                          <a:noFill/>
                        </a:ln>
                        <a:solidFill>
                          <a:schemeClr val="tx2">
                            <a:lumMod val="60000"/>
                            <a:lumOff val="40000"/>
                          </a:schemeClr>
                        </a:solidFill>
                        <a:effectLst/>
                        <a:latin typeface="Comic Sans MS" pitchFamily="66" charset="0"/>
                        <a:cs typeface="Arial" charset="0"/>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5"/>
                  </a:ext>
                </a:extLst>
              </a:tr>
            </a:tbl>
          </a:graphicData>
        </a:graphic>
      </p:graphicFrame>
      <p:sp>
        <p:nvSpPr>
          <p:cNvPr id="5" name="Segnaposto numero diapositiva 4"/>
          <p:cNvSpPr txBox="1">
            <a:spLocks noGrp="1"/>
          </p:cNvSpPr>
          <p:nvPr/>
        </p:nvSpPr>
        <p:spPr>
          <a:xfrm>
            <a:off x="6732588" y="6525344"/>
            <a:ext cx="2133600" cy="365125"/>
          </a:xfrm>
          <a:prstGeom prst="rect">
            <a:avLst/>
          </a:prstGeom>
          <a:noFill/>
        </p:spPr>
        <p:txBody>
          <a:bodyPr anchor="ctr"/>
          <a:lstStyle/>
          <a:p>
            <a:pPr algn="r" fontAlgn="auto">
              <a:spcBef>
                <a:spcPts val="0"/>
              </a:spcBef>
              <a:spcAft>
                <a:spcPts val="0"/>
              </a:spcAft>
              <a:defRPr/>
            </a:pPr>
            <a:fld id="{45322564-70CE-4E3D-B6E0-962FDC40C8C9}" type="slidenum">
              <a:rPr lang="it-IT">
                <a:solidFill>
                  <a:schemeClr val="tx1">
                    <a:tint val="75000"/>
                  </a:schemeClr>
                </a:solidFill>
                <a:latin typeface="+mn-lt"/>
                <a:cs typeface="+mn-cs"/>
              </a:rPr>
              <a:pPr algn="r" fontAlgn="auto">
                <a:spcBef>
                  <a:spcPts val="0"/>
                </a:spcBef>
                <a:spcAft>
                  <a:spcPts val="0"/>
                </a:spcAft>
                <a:defRPr/>
              </a:pPr>
              <a:t>29</a:t>
            </a:fld>
            <a:endParaRPr lang="it-IT" dirty="0">
              <a:solidFill>
                <a:schemeClr val="tx1">
                  <a:tint val="75000"/>
                </a:schemeClr>
              </a:solidFill>
              <a:latin typeface="+mn-lt"/>
              <a:cs typeface="+mn-cs"/>
            </a:endParaRPr>
          </a:p>
        </p:txBody>
      </p:sp>
    </p:spTree>
    <p:extLst>
      <p:ext uri="{BB962C8B-B14F-4D97-AF65-F5344CB8AC3E}">
        <p14:creationId xmlns:p14="http://schemas.microsoft.com/office/powerpoint/2010/main" val="3928095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D9778E1-AC22-49BC-B57E-357F7BC077A7}"/>
              </a:ext>
            </a:extLst>
          </p:cNvPr>
          <p:cNvSpPr/>
          <p:nvPr/>
        </p:nvSpPr>
        <p:spPr>
          <a:xfrm>
            <a:off x="2052588" y="260648"/>
            <a:ext cx="5228547" cy="1077218"/>
          </a:xfrm>
          <a:prstGeom prst="rect">
            <a:avLst/>
          </a:prstGeom>
          <a:noFill/>
        </p:spPr>
        <p:txBody>
          <a:bodyPr wrap="none">
            <a:spAutoFit/>
          </a:bodyPr>
          <a:lstStyle/>
          <a:p>
            <a:pPr algn="ctr" fontAlgn="auto">
              <a:spcBef>
                <a:spcPts val="0"/>
              </a:spcBef>
              <a:spcAft>
                <a:spcPts val="0"/>
              </a:spcAft>
              <a:defRPr/>
            </a:pPr>
            <a:r>
              <a:rPr lang="it-IT" sz="3200" b="1" spc="50" dirty="0">
                <a:ln w="9525" cmpd="sng">
                  <a:solidFill>
                    <a:schemeClr val="accent1"/>
                  </a:solidFill>
                  <a:prstDash val="solid"/>
                </a:ln>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path path="circle">
                    <a:fillToRect l="100000" t="100000"/>
                  </a:path>
                  <a:tileRect r="-100000" b="-100000"/>
                </a:gradFill>
                <a:effectLst>
                  <a:glow rad="38100">
                    <a:schemeClr val="accent1">
                      <a:alpha val="40000"/>
                    </a:schemeClr>
                  </a:glow>
                </a:effectLst>
                <a:latin typeface="+mn-lt"/>
                <a:cs typeface="+mn-cs"/>
              </a:rPr>
              <a:t>COMPETENZE CHIAVE</a:t>
            </a:r>
          </a:p>
          <a:p>
            <a:pPr algn="ctr" fontAlgn="auto">
              <a:spcBef>
                <a:spcPts val="0"/>
              </a:spcBef>
              <a:spcAft>
                <a:spcPts val="0"/>
              </a:spcAft>
              <a:defRPr/>
            </a:pPr>
            <a:r>
              <a:rPr lang="it-IT" sz="3200" b="1" spc="50" dirty="0">
                <a:ln w="9525" cmpd="sng">
                  <a:solidFill>
                    <a:schemeClr val="accent1"/>
                  </a:solidFill>
                  <a:prstDash val="solid"/>
                </a:ln>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path path="circle">
                    <a:fillToRect l="100000" t="100000"/>
                  </a:path>
                  <a:tileRect r="-100000" b="-100000"/>
                </a:gradFill>
                <a:effectLst>
                  <a:glow rad="38100">
                    <a:schemeClr val="accent1">
                      <a:alpha val="40000"/>
                    </a:schemeClr>
                  </a:glow>
                </a:effectLst>
                <a:latin typeface="+mn-lt"/>
                <a:cs typeface="+mn-cs"/>
              </a:rPr>
              <a:t>Raccomandazione U.E. 2018</a:t>
            </a:r>
          </a:p>
        </p:txBody>
      </p:sp>
      <p:graphicFrame>
        <p:nvGraphicFramePr>
          <p:cNvPr id="4" name="Tabella 3">
            <a:extLst>
              <a:ext uri="{FF2B5EF4-FFF2-40B4-BE49-F238E27FC236}">
                <a16:creationId xmlns:a16="http://schemas.microsoft.com/office/drawing/2014/main" id="{5B3A85D8-8193-4D61-9D8C-BF8E98C33F71}"/>
              </a:ext>
            </a:extLst>
          </p:cNvPr>
          <p:cNvGraphicFramePr>
            <a:graphicFrameLocks noGrp="1"/>
          </p:cNvGraphicFramePr>
          <p:nvPr/>
        </p:nvGraphicFramePr>
        <p:xfrm>
          <a:off x="395288" y="1916113"/>
          <a:ext cx="8497888" cy="3489325"/>
        </p:xfrm>
        <a:graphic>
          <a:graphicData uri="http://schemas.openxmlformats.org/drawingml/2006/table">
            <a:tbl>
              <a:tblPr firstRow="1" bandRow="1">
                <a:tableStyleId>{5C22544A-7EE6-4342-B048-85BDC9FD1C3A}</a:tableStyleId>
              </a:tblPr>
              <a:tblGrid>
                <a:gridCol w="2124472">
                  <a:extLst>
                    <a:ext uri="{9D8B030D-6E8A-4147-A177-3AD203B41FA5}">
                      <a16:colId xmlns:a16="http://schemas.microsoft.com/office/drawing/2014/main" val="20000"/>
                    </a:ext>
                  </a:extLst>
                </a:gridCol>
                <a:gridCol w="2124472">
                  <a:extLst>
                    <a:ext uri="{9D8B030D-6E8A-4147-A177-3AD203B41FA5}">
                      <a16:colId xmlns:a16="http://schemas.microsoft.com/office/drawing/2014/main" val="20001"/>
                    </a:ext>
                  </a:extLst>
                </a:gridCol>
                <a:gridCol w="2124472">
                  <a:extLst>
                    <a:ext uri="{9D8B030D-6E8A-4147-A177-3AD203B41FA5}">
                      <a16:colId xmlns:a16="http://schemas.microsoft.com/office/drawing/2014/main" val="20002"/>
                    </a:ext>
                  </a:extLst>
                </a:gridCol>
                <a:gridCol w="2124472">
                  <a:extLst>
                    <a:ext uri="{9D8B030D-6E8A-4147-A177-3AD203B41FA5}">
                      <a16:colId xmlns:a16="http://schemas.microsoft.com/office/drawing/2014/main" val="20003"/>
                    </a:ext>
                  </a:extLst>
                </a:gridCol>
              </a:tblGrid>
              <a:tr h="1595120">
                <a:tc>
                  <a:txBody>
                    <a:bodyPr/>
                    <a:lstStyle/>
                    <a:p>
                      <a:pPr marL="342900" marR="0" indent="-342900" algn="just" defTabSz="914400" rtl="0" eaLnBrk="1" fontAlgn="auto" latinLnBrk="0" hangingPunct="1">
                        <a:lnSpc>
                          <a:spcPct val="100000"/>
                        </a:lnSpc>
                        <a:spcBef>
                          <a:spcPts val="0"/>
                        </a:spcBef>
                        <a:spcAft>
                          <a:spcPts val="0"/>
                        </a:spcAft>
                        <a:buClrTx/>
                        <a:buSzTx/>
                        <a:buFontTx/>
                        <a:buAutoNum type="arabicPeriod"/>
                        <a:tabLst/>
                        <a:defRPr/>
                      </a:pPr>
                      <a:r>
                        <a:rPr lang="it-IT" sz="1400" b="1" dirty="0">
                          <a:solidFill>
                            <a:schemeClr val="tx2">
                              <a:lumMod val="60000"/>
                              <a:lumOff val="40000"/>
                            </a:schemeClr>
                          </a:solidFill>
                          <a:latin typeface="Comic Sans MS" panose="030F0702030302020204" pitchFamily="66" charset="0"/>
                        </a:rPr>
                        <a:t>COMPETENZA ALFABETICA FUNZIONALE</a:t>
                      </a:r>
                    </a:p>
                    <a:p>
                      <a:pPr algn="just"/>
                      <a:endParaRPr lang="it-IT" sz="1400" b="1" dirty="0">
                        <a:solidFill>
                          <a:schemeClr val="tx2">
                            <a:lumMod val="60000"/>
                            <a:lumOff val="40000"/>
                          </a:schemeClr>
                        </a:solidFill>
                        <a:latin typeface="Comic Sans MS" panose="030F0702030302020204" pitchFamily="66" charset="0"/>
                      </a:endParaRPr>
                    </a:p>
                  </a:txBody>
                  <a:tcPr marL="91450" marR="91450" marT="45732" marB="45732"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marL="265113" marR="0" indent="-265113" algn="just" defTabSz="914400" rtl="0" eaLnBrk="1" fontAlgn="auto" latinLnBrk="0" hangingPunct="1">
                        <a:lnSpc>
                          <a:spcPct val="100000"/>
                        </a:lnSpc>
                        <a:spcBef>
                          <a:spcPts val="0"/>
                        </a:spcBef>
                        <a:spcAft>
                          <a:spcPts val="0"/>
                        </a:spcAft>
                        <a:buClrTx/>
                        <a:buSzTx/>
                        <a:buFontTx/>
                        <a:buNone/>
                        <a:tabLst/>
                        <a:defRPr/>
                      </a:pPr>
                      <a:r>
                        <a:rPr lang="it-IT" sz="1400" b="1" dirty="0">
                          <a:solidFill>
                            <a:schemeClr val="tx2">
                              <a:lumMod val="60000"/>
                              <a:lumOff val="40000"/>
                            </a:schemeClr>
                          </a:solidFill>
                          <a:latin typeface="Comic Sans MS" panose="030F0702030302020204" pitchFamily="66" charset="0"/>
                        </a:rPr>
                        <a:t>2.COMPETENZA</a:t>
                      </a:r>
                      <a:r>
                        <a:rPr lang="it-IT" sz="1400" b="1" baseline="0" dirty="0">
                          <a:solidFill>
                            <a:schemeClr val="tx2">
                              <a:lumMod val="60000"/>
                              <a:lumOff val="40000"/>
                            </a:schemeClr>
                          </a:solidFill>
                          <a:latin typeface="Comic Sans MS" panose="030F0702030302020204" pitchFamily="66" charset="0"/>
                        </a:rPr>
                        <a:t> </a:t>
                      </a:r>
                      <a:r>
                        <a:rPr lang="it-IT" sz="1400" b="1" dirty="0">
                          <a:solidFill>
                            <a:schemeClr val="tx2">
                              <a:lumMod val="60000"/>
                              <a:lumOff val="40000"/>
                            </a:schemeClr>
                          </a:solidFill>
                          <a:latin typeface="Comic Sans MS" panose="030F0702030302020204" pitchFamily="66" charset="0"/>
                        </a:rPr>
                        <a:t>MULTILINGUISTICA</a:t>
                      </a:r>
                    </a:p>
                    <a:p>
                      <a:pPr algn="just"/>
                      <a:endParaRPr lang="it-IT" sz="1400" b="1" dirty="0">
                        <a:solidFill>
                          <a:schemeClr val="tx2">
                            <a:lumMod val="60000"/>
                            <a:lumOff val="40000"/>
                          </a:schemeClr>
                        </a:solidFill>
                        <a:latin typeface="Comic Sans MS" panose="030F0702030302020204" pitchFamily="66" charset="0"/>
                      </a:endParaRPr>
                    </a:p>
                  </a:txBody>
                  <a:tcPr marL="91450" marR="91450" marT="45732" marB="45732"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marL="176213" indent="-176213" algn="just"/>
                      <a:r>
                        <a:rPr lang="it-IT" sz="1400" b="1" dirty="0">
                          <a:solidFill>
                            <a:schemeClr val="tx2">
                              <a:lumMod val="60000"/>
                              <a:lumOff val="40000"/>
                            </a:schemeClr>
                          </a:solidFill>
                          <a:latin typeface="Comic Sans MS" panose="030F0702030302020204" pitchFamily="66" charset="0"/>
                        </a:rPr>
                        <a:t>3.COMPETENZA MATEMATICA E COMPETENZE</a:t>
                      </a:r>
                      <a:r>
                        <a:rPr lang="it-IT" sz="1400" b="1" baseline="0" dirty="0">
                          <a:solidFill>
                            <a:schemeClr val="tx2">
                              <a:lumMod val="60000"/>
                              <a:lumOff val="40000"/>
                            </a:schemeClr>
                          </a:solidFill>
                          <a:latin typeface="Comic Sans MS" panose="030F0702030302020204" pitchFamily="66" charset="0"/>
                        </a:rPr>
                        <a:t> </a:t>
                      </a:r>
                      <a:r>
                        <a:rPr lang="it-IT" sz="1400" b="1" dirty="0">
                          <a:solidFill>
                            <a:schemeClr val="tx2">
                              <a:lumMod val="60000"/>
                              <a:lumOff val="40000"/>
                            </a:schemeClr>
                          </a:solidFill>
                          <a:latin typeface="Comic Sans MS" panose="030F0702030302020204" pitchFamily="66" charset="0"/>
                        </a:rPr>
                        <a:t>IN SCIENZE, TECNOLOGIE</a:t>
                      </a:r>
                      <a:r>
                        <a:rPr lang="it-IT" sz="1400" b="1" baseline="0" dirty="0">
                          <a:solidFill>
                            <a:schemeClr val="tx2">
                              <a:lumMod val="60000"/>
                              <a:lumOff val="40000"/>
                            </a:schemeClr>
                          </a:solidFill>
                          <a:latin typeface="Comic Sans MS" panose="030F0702030302020204" pitchFamily="66" charset="0"/>
                        </a:rPr>
                        <a:t> E INGEGNERIA</a:t>
                      </a:r>
                      <a:endParaRPr lang="it-IT" sz="1400" b="1" dirty="0">
                        <a:solidFill>
                          <a:schemeClr val="tx2">
                            <a:lumMod val="60000"/>
                            <a:lumOff val="40000"/>
                          </a:schemeClr>
                        </a:solidFill>
                        <a:latin typeface="Comic Sans MS" panose="030F0702030302020204" pitchFamily="66" charset="0"/>
                      </a:endParaRPr>
                    </a:p>
                  </a:txBody>
                  <a:tcPr marL="91450" marR="91450" marT="45732" marB="45732"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marL="176213" marR="0" indent="-176213" algn="just" defTabSz="914400" rtl="0" eaLnBrk="1" fontAlgn="auto" latinLnBrk="0" hangingPunct="1">
                        <a:lnSpc>
                          <a:spcPct val="100000"/>
                        </a:lnSpc>
                        <a:spcBef>
                          <a:spcPts val="0"/>
                        </a:spcBef>
                        <a:spcAft>
                          <a:spcPts val="0"/>
                        </a:spcAft>
                        <a:buClrTx/>
                        <a:buSzTx/>
                        <a:buFontTx/>
                        <a:buNone/>
                        <a:tabLst/>
                        <a:defRPr/>
                      </a:pPr>
                      <a:r>
                        <a:rPr lang="it-IT" sz="1400" b="1" dirty="0">
                          <a:solidFill>
                            <a:schemeClr val="tx2">
                              <a:lumMod val="60000"/>
                              <a:lumOff val="40000"/>
                            </a:schemeClr>
                          </a:solidFill>
                          <a:latin typeface="Comic Sans MS" panose="030F0702030302020204" pitchFamily="66" charset="0"/>
                        </a:rPr>
                        <a:t>4.COMPETENZA DIGITALE</a:t>
                      </a:r>
                    </a:p>
                  </a:txBody>
                  <a:tcPr marL="91450" marR="91450" marT="45732" marB="45732"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0"/>
                  </a:ext>
                </a:extLst>
              </a:tr>
              <a:tr h="1894205">
                <a:tc>
                  <a:txBody>
                    <a:bodyPr/>
                    <a:lstStyle/>
                    <a:p>
                      <a:pPr marL="176213" marR="0" indent="-176213" algn="just" defTabSz="914400" rtl="0" eaLnBrk="1" fontAlgn="auto" latinLnBrk="0" hangingPunct="1">
                        <a:lnSpc>
                          <a:spcPct val="100000"/>
                        </a:lnSpc>
                        <a:spcBef>
                          <a:spcPts val="0"/>
                        </a:spcBef>
                        <a:spcAft>
                          <a:spcPts val="0"/>
                        </a:spcAft>
                        <a:buClrTx/>
                        <a:buSzTx/>
                        <a:buFontTx/>
                        <a:buNone/>
                        <a:tabLst/>
                        <a:defRPr/>
                      </a:pPr>
                      <a:r>
                        <a:rPr lang="it-IT" sz="1400" b="1" dirty="0">
                          <a:solidFill>
                            <a:schemeClr val="tx2">
                              <a:lumMod val="60000"/>
                              <a:lumOff val="40000"/>
                            </a:schemeClr>
                          </a:solidFill>
                          <a:latin typeface="Comic Sans MS" panose="030F0702030302020204" pitchFamily="66" charset="0"/>
                        </a:rPr>
                        <a:t>5.COMPETENZA PERSONALE, SOCIALE E CAPACITA’ DI IMPARARE  AD</a:t>
                      </a:r>
                      <a:r>
                        <a:rPr lang="it-IT" sz="1400" b="1" baseline="0" dirty="0">
                          <a:solidFill>
                            <a:schemeClr val="tx2">
                              <a:lumMod val="60000"/>
                              <a:lumOff val="40000"/>
                            </a:schemeClr>
                          </a:solidFill>
                          <a:latin typeface="Comic Sans MS" panose="030F0702030302020204" pitchFamily="66" charset="0"/>
                        </a:rPr>
                        <a:t> IMPARARE</a:t>
                      </a:r>
                      <a:endParaRPr lang="it-IT" sz="1400" b="1" dirty="0">
                        <a:solidFill>
                          <a:schemeClr val="tx2">
                            <a:lumMod val="60000"/>
                            <a:lumOff val="40000"/>
                          </a:schemeClr>
                        </a:solidFill>
                        <a:latin typeface="Comic Sans MS" panose="030F0702030302020204" pitchFamily="66" charset="0"/>
                      </a:endParaRPr>
                    </a:p>
                    <a:p>
                      <a:pPr algn="just"/>
                      <a:endParaRPr lang="it-IT" sz="1400" b="1" dirty="0">
                        <a:solidFill>
                          <a:schemeClr val="tx2">
                            <a:lumMod val="60000"/>
                            <a:lumOff val="40000"/>
                          </a:schemeClr>
                        </a:solidFill>
                        <a:latin typeface="Comic Sans MS" panose="030F0702030302020204" pitchFamily="66" charset="0"/>
                      </a:endParaRPr>
                    </a:p>
                    <a:p>
                      <a:pPr algn="just"/>
                      <a:endParaRPr lang="it-IT" sz="1400" b="1" dirty="0">
                        <a:solidFill>
                          <a:schemeClr val="tx2">
                            <a:lumMod val="60000"/>
                            <a:lumOff val="40000"/>
                          </a:schemeClr>
                        </a:solidFill>
                        <a:latin typeface="Comic Sans MS" panose="030F0702030302020204" pitchFamily="66" charset="0"/>
                      </a:endParaRPr>
                    </a:p>
                  </a:txBody>
                  <a:tcPr marL="91450" marR="91450" marT="45732" marB="45732"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marL="176213" marR="0" indent="-176213" algn="just" defTabSz="914400" rtl="0" eaLnBrk="1" fontAlgn="auto" latinLnBrk="0" hangingPunct="1">
                        <a:lnSpc>
                          <a:spcPct val="100000"/>
                        </a:lnSpc>
                        <a:spcBef>
                          <a:spcPts val="0"/>
                        </a:spcBef>
                        <a:spcAft>
                          <a:spcPts val="0"/>
                        </a:spcAft>
                        <a:buClrTx/>
                        <a:buSzTx/>
                        <a:buFontTx/>
                        <a:buNone/>
                        <a:tabLst/>
                        <a:defRPr/>
                      </a:pPr>
                      <a:r>
                        <a:rPr lang="it-IT" sz="1400" b="1" dirty="0">
                          <a:solidFill>
                            <a:schemeClr val="tx2">
                              <a:lumMod val="60000"/>
                              <a:lumOff val="40000"/>
                            </a:schemeClr>
                          </a:solidFill>
                          <a:latin typeface="Comic Sans MS" panose="030F0702030302020204" pitchFamily="66" charset="0"/>
                        </a:rPr>
                        <a:t>6.COMPETENZE  IN MATERIA DI CITTADINANZA</a:t>
                      </a:r>
                    </a:p>
                    <a:p>
                      <a:pPr algn="just"/>
                      <a:endParaRPr lang="it-IT" sz="1400" b="1" dirty="0">
                        <a:solidFill>
                          <a:schemeClr val="tx2">
                            <a:lumMod val="60000"/>
                            <a:lumOff val="40000"/>
                          </a:schemeClr>
                        </a:solidFill>
                        <a:latin typeface="Comic Sans MS" panose="030F0702030302020204" pitchFamily="66" charset="0"/>
                      </a:endParaRPr>
                    </a:p>
                  </a:txBody>
                  <a:tcPr marL="91450" marR="91450" marT="45732" marB="45732"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marL="176213" indent="-176213" algn="just"/>
                      <a:r>
                        <a:rPr lang="it-IT" sz="1400" b="1" dirty="0">
                          <a:solidFill>
                            <a:schemeClr val="tx2">
                              <a:lumMod val="60000"/>
                              <a:lumOff val="40000"/>
                            </a:schemeClr>
                          </a:solidFill>
                          <a:latin typeface="Comic Sans MS" panose="030F0702030302020204" pitchFamily="66" charset="0"/>
                        </a:rPr>
                        <a:t>7.COMPETENZE IMPRENDITORIALI</a:t>
                      </a:r>
                    </a:p>
                  </a:txBody>
                  <a:tcPr marL="91450" marR="91450" marT="45732" marB="45732"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marL="176213" marR="0" indent="-176213" algn="just" defTabSz="914400" rtl="0" eaLnBrk="1" fontAlgn="auto" latinLnBrk="0" hangingPunct="1">
                        <a:lnSpc>
                          <a:spcPct val="100000"/>
                        </a:lnSpc>
                        <a:spcBef>
                          <a:spcPts val="0"/>
                        </a:spcBef>
                        <a:spcAft>
                          <a:spcPts val="0"/>
                        </a:spcAft>
                        <a:buClrTx/>
                        <a:buSzTx/>
                        <a:buFontTx/>
                        <a:buNone/>
                        <a:tabLst/>
                        <a:defRPr/>
                      </a:pPr>
                      <a:r>
                        <a:rPr lang="it-IT" sz="1400" b="1">
                          <a:solidFill>
                            <a:schemeClr val="tx2">
                              <a:lumMod val="60000"/>
                              <a:lumOff val="40000"/>
                            </a:schemeClr>
                          </a:solidFill>
                          <a:latin typeface="Comic Sans MS" panose="030F0702030302020204" pitchFamily="66" charset="0"/>
                        </a:rPr>
                        <a:t>8.COMPETENZE IN MATERIA DI CONSAPEVOLEZZA ED ESPRESSIONE CULTURALI</a:t>
                      </a:r>
                      <a:endParaRPr lang="it-IT" sz="1400" b="1" dirty="0">
                        <a:solidFill>
                          <a:schemeClr val="tx2">
                            <a:lumMod val="60000"/>
                            <a:lumOff val="40000"/>
                          </a:schemeClr>
                        </a:solidFill>
                        <a:latin typeface="Comic Sans MS" panose="030F0702030302020204" pitchFamily="66" charset="0"/>
                      </a:endParaRPr>
                    </a:p>
                    <a:p>
                      <a:pPr algn="just"/>
                      <a:endParaRPr lang="it-IT" sz="1400" b="1" dirty="0">
                        <a:solidFill>
                          <a:schemeClr val="tx2">
                            <a:lumMod val="60000"/>
                            <a:lumOff val="40000"/>
                          </a:schemeClr>
                        </a:solidFill>
                        <a:latin typeface="Comic Sans MS" panose="030F0702030302020204" pitchFamily="66" charset="0"/>
                      </a:endParaRPr>
                    </a:p>
                  </a:txBody>
                  <a:tcPr marL="91450" marR="91450" marT="45732" marB="45732"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87624" y="2492896"/>
            <a:ext cx="6192688" cy="2123658"/>
          </a:xfrm>
          <a:prstGeom prst="rect">
            <a:avLst/>
          </a:prstGeom>
          <a:noFill/>
        </p:spPr>
        <p:txBody>
          <a:bodyPr wrap="square" rtlCol="0">
            <a:spAutoFit/>
          </a:bodyPr>
          <a:lstStyle/>
          <a:p>
            <a:r>
              <a:rPr lang="it-IT" sz="6600" dirty="0">
                <a:solidFill>
                  <a:srgbClr val="0070C0"/>
                </a:solidFill>
              </a:rPr>
              <a:t>PROGETTAZIONE ANNI 5</a:t>
            </a:r>
          </a:p>
        </p:txBody>
      </p:sp>
    </p:spTree>
    <p:extLst>
      <p:ext uri="{BB962C8B-B14F-4D97-AF65-F5344CB8AC3E}">
        <p14:creationId xmlns:p14="http://schemas.microsoft.com/office/powerpoint/2010/main" val="2347335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485340" y="188640"/>
            <a:ext cx="6094938" cy="738664"/>
          </a:xfrm>
          <a:prstGeom prst="rect">
            <a:avLst/>
          </a:prstGeom>
          <a:noFill/>
          <a:ln w="9525">
            <a:noFill/>
            <a:miter lim="800000"/>
            <a:headEnd/>
            <a:tailEnd/>
          </a:ln>
          <a:effectLst/>
        </p:spPr>
        <p:txBody>
          <a:bodyPr wrap="none">
            <a:spAutoFit/>
          </a:bodyPr>
          <a:lstStyle/>
          <a:p>
            <a:pPr algn="ctr"/>
            <a:r>
              <a:rPr lang="it-IT" sz="1400" b="1" dirty="0">
                <a:solidFill>
                  <a:schemeClr val="tx2">
                    <a:lumMod val="60000"/>
                    <a:lumOff val="40000"/>
                  </a:schemeClr>
                </a:solidFill>
                <a:latin typeface="Comic Sans MS" panose="030F0702030302020204" pitchFamily="66" charset="0"/>
              </a:rPr>
              <a:t>PROGETTAZIONE ANNUALE PER LO SVILUPPO DI COMPETENZE</a:t>
            </a:r>
          </a:p>
          <a:p>
            <a:pPr algn="ctr"/>
            <a:r>
              <a:rPr lang="it-IT" sz="1400" b="1" dirty="0">
                <a:solidFill>
                  <a:schemeClr val="tx2">
                    <a:lumMod val="60000"/>
                    <a:lumOff val="40000"/>
                  </a:schemeClr>
                </a:solidFill>
                <a:latin typeface="Comic Sans MS" panose="030F0702030302020204" pitchFamily="66" charset="0"/>
              </a:rPr>
              <a:t>I  DISCORSI E LE PAROLE ( ITALIANO) </a:t>
            </a:r>
          </a:p>
          <a:p>
            <a:pPr algn="ctr"/>
            <a:r>
              <a:rPr lang="it-IT" sz="1400" b="1" dirty="0">
                <a:solidFill>
                  <a:schemeClr val="tx2">
                    <a:lumMod val="60000"/>
                    <a:lumOff val="40000"/>
                  </a:schemeClr>
                </a:solidFill>
                <a:latin typeface="Comic Sans MS" panose="030F0702030302020204" pitchFamily="66" charset="0"/>
              </a:rPr>
              <a:t>ANNI 5</a:t>
            </a:r>
          </a:p>
        </p:txBody>
      </p:sp>
      <p:graphicFrame>
        <p:nvGraphicFramePr>
          <p:cNvPr id="50241" name="Group 65"/>
          <p:cNvGraphicFramePr>
            <a:graphicFrameLocks noGrp="1"/>
          </p:cNvGraphicFramePr>
          <p:nvPr>
            <p:extLst>
              <p:ext uri="{D42A27DB-BD31-4B8C-83A1-F6EECF244321}">
                <p14:modId xmlns:p14="http://schemas.microsoft.com/office/powerpoint/2010/main" val="430474605"/>
              </p:ext>
            </p:extLst>
          </p:nvPr>
        </p:nvGraphicFramePr>
        <p:xfrm>
          <a:off x="278160" y="927306"/>
          <a:ext cx="8587681" cy="5606109"/>
        </p:xfrm>
        <a:graphic>
          <a:graphicData uri="http://schemas.openxmlformats.org/drawingml/2006/table">
            <a:tbl>
              <a:tblPr>
                <a:tableStyleId>{BC89EF96-8CEA-46FF-86C4-4CE0E7609802}</a:tableStyleId>
              </a:tblPr>
              <a:tblGrid>
                <a:gridCol w="687294">
                  <a:extLst>
                    <a:ext uri="{9D8B030D-6E8A-4147-A177-3AD203B41FA5}">
                      <a16:colId xmlns:a16="http://schemas.microsoft.com/office/drawing/2014/main" val="20000"/>
                    </a:ext>
                  </a:extLst>
                </a:gridCol>
                <a:gridCol w="1975097">
                  <a:extLst>
                    <a:ext uri="{9D8B030D-6E8A-4147-A177-3AD203B41FA5}">
                      <a16:colId xmlns:a16="http://schemas.microsoft.com/office/drawing/2014/main" val="20001"/>
                    </a:ext>
                  </a:extLst>
                </a:gridCol>
                <a:gridCol w="1971414">
                  <a:extLst>
                    <a:ext uri="{9D8B030D-6E8A-4147-A177-3AD203B41FA5}">
                      <a16:colId xmlns:a16="http://schemas.microsoft.com/office/drawing/2014/main" val="20002"/>
                    </a:ext>
                  </a:extLst>
                </a:gridCol>
                <a:gridCol w="2396339">
                  <a:extLst>
                    <a:ext uri="{9D8B030D-6E8A-4147-A177-3AD203B41FA5}">
                      <a16:colId xmlns:a16="http://schemas.microsoft.com/office/drawing/2014/main" val="20003"/>
                    </a:ext>
                  </a:extLst>
                </a:gridCol>
                <a:gridCol w="1557537">
                  <a:extLst>
                    <a:ext uri="{9D8B030D-6E8A-4147-A177-3AD203B41FA5}">
                      <a16:colId xmlns:a16="http://schemas.microsoft.com/office/drawing/2014/main" val="2496421656"/>
                    </a:ext>
                  </a:extLst>
                </a:gridCol>
              </a:tblGrid>
              <a:tr h="821758">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80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8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0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00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10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CINQUE ANNI</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anchor="ctr" horzOverflow="overflow"/>
                </a:tc>
                <a:extLst>
                  <a:ext uri="{0D108BD9-81ED-4DB2-BD59-A6C34878D82A}">
                    <a16:rowId xmlns:a16="http://schemas.microsoft.com/office/drawing/2014/main" val="10001"/>
                  </a:ext>
                </a:extLst>
              </a:tr>
              <a:tr h="11708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800" b="1" u="none" strike="noStrike" cap="none" normalizeH="0" baseline="0" dirty="0">
                          <a:ln>
                            <a:noFill/>
                          </a:ln>
                          <a:solidFill>
                            <a:schemeClr val="tx2">
                              <a:lumMod val="60000"/>
                              <a:lumOff val="40000"/>
                            </a:schemeClr>
                          </a:solidFill>
                          <a:effectLst/>
                          <a:latin typeface="Comic Sans MS" panose="030F0702030302020204" pitchFamily="66" charset="0"/>
                        </a:rPr>
                        <a:t>ASCOLTARE E PARLARE IN CONTESTI DIVERSI</a:t>
                      </a:r>
                      <a:endParaRPr kumimoji="0" lang="it-IT" sz="8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171450" indent="-171450">
                        <a:buFont typeface="Wingdings" pitchFamily="2" charset="2"/>
                        <a:buChar char="Ø"/>
                      </a:pPr>
                      <a:r>
                        <a:rPr lang="it-IT" sz="900" b="1" u="none" strike="noStrike" kern="1200" baseline="0" dirty="0">
                          <a:solidFill>
                            <a:schemeClr val="tx2">
                              <a:lumMod val="60000"/>
                              <a:lumOff val="40000"/>
                            </a:schemeClr>
                          </a:solidFill>
                          <a:latin typeface="Comic Sans MS" panose="030F0702030302020204" pitchFamily="66" charset="0"/>
                        </a:rPr>
                        <a:t>Il bambino usa la lingua italiana, arricchisce e precisa il proprio lessico comprende parole e discorsi, fa ipotesi su significati</a:t>
                      </a:r>
                    </a:p>
                    <a:p>
                      <a:pPr marL="176213" indent="-176213">
                        <a:buFont typeface="+mj-lt"/>
                        <a:buAutoNum type="alphaLcPeriod"/>
                      </a:pPr>
                      <a:endParaRPr lang="it-IT" sz="900" b="1" u="none" strike="noStrike" kern="1200" baseline="0" dirty="0">
                        <a:solidFill>
                          <a:schemeClr val="tx2">
                            <a:lumMod val="60000"/>
                            <a:lumOff val="40000"/>
                          </a:schemeClr>
                        </a:solidFill>
                        <a:latin typeface="Comic Sans MS" panose="030F0702030302020204" pitchFamily="66" charset="0"/>
                      </a:endParaRPr>
                    </a:p>
                  </a:txBody>
                  <a:tcPr horzOverflow="overflow"/>
                </a:tc>
                <a:tc>
                  <a:txBody>
                    <a:bodyPr/>
                    <a:lstStyle/>
                    <a:p>
                      <a:pPr marL="0" indent="0">
                        <a:buFont typeface="Wingdings" panose="05000000000000000000" pitchFamily="2" charset="2"/>
                        <a:buNone/>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rowSpan="4">
                  <a:txBody>
                    <a:bodyPr/>
                    <a:lstStyle/>
                    <a:p>
                      <a:pPr marL="171450" indent="-171450">
                        <a:buFont typeface="Wingdings" panose="05000000000000000000" pitchFamily="2" charset="2"/>
                        <a:buChar char="§"/>
                      </a:pPr>
                      <a:r>
                        <a:rPr lang="it-IT" sz="1000" b="0" i="0" u="none" strike="noStrike" kern="1200" baseline="0" dirty="0">
                          <a:solidFill>
                            <a:schemeClr val="accent1"/>
                          </a:solidFill>
                          <a:latin typeface="+mj-lt"/>
                          <a:ea typeface="+mn-ea"/>
                          <a:cs typeface="+mn-cs"/>
                        </a:rPr>
                        <a:t>Pronuncia correttamente le parole </a:t>
                      </a:r>
                    </a:p>
                    <a:p>
                      <a:pPr marL="171450" indent="-171450">
                        <a:buFont typeface="Wingdings" panose="05000000000000000000" pitchFamily="2" charset="2"/>
                        <a:buChar char="§"/>
                      </a:pPr>
                      <a:r>
                        <a:rPr lang="it-IT" sz="1000" b="0" i="0" u="none" strike="noStrike" kern="1200" baseline="0" dirty="0">
                          <a:solidFill>
                            <a:schemeClr val="accent1"/>
                          </a:solidFill>
                          <a:latin typeface="+mj-lt"/>
                          <a:ea typeface="+mn-ea"/>
                          <a:cs typeface="+mn-cs"/>
                        </a:rPr>
                        <a:t> Denomina correttamente oggetti e situazioni </a:t>
                      </a:r>
                    </a:p>
                    <a:p>
                      <a:pPr marL="171450" indent="-171450">
                        <a:buFont typeface="Wingdings" panose="05000000000000000000" pitchFamily="2" charset="2"/>
                        <a:buChar char="§"/>
                      </a:pPr>
                      <a:r>
                        <a:rPr lang="it-IT" sz="1000" b="0" i="0" u="none" strike="noStrike" kern="1200" baseline="0" dirty="0">
                          <a:solidFill>
                            <a:schemeClr val="accent1"/>
                          </a:solidFill>
                          <a:latin typeface="+mj-lt"/>
                          <a:ea typeface="+mn-ea"/>
                          <a:cs typeface="+mn-cs"/>
                        </a:rPr>
                        <a:t> Si esprime utilizzando frasi complete (soggetto-verbo –predicato) </a:t>
                      </a:r>
                    </a:p>
                    <a:p>
                      <a:pPr marL="171450" indent="-171450">
                        <a:buFont typeface="Wingdings" panose="05000000000000000000" pitchFamily="2" charset="2"/>
                        <a:buChar char="§"/>
                      </a:pPr>
                      <a:r>
                        <a:rPr lang="it-IT" sz="1000" b="0" i="0" u="none" strike="noStrike" kern="1200" baseline="0" dirty="0">
                          <a:solidFill>
                            <a:schemeClr val="accent1"/>
                          </a:solidFill>
                          <a:latin typeface="+mj-lt"/>
                          <a:ea typeface="+mn-ea"/>
                          <a:cs typeface="+mn-cs"/>
                        </a:rPr>
                        <a:t> Sa usare creativamente la lingua italiana (giochi linguistici, indovinelli, filastrocche) </a:t>
                      </a:r>
                    </a:p>
                    <a:p>
                      <a:pPr marL="171450" indent="-171450">
                        <a:buFont typeface="Wingdings" panose="05000000000000000000" pitchFamily="2" charset="2"/>
                        <a:buChar char="§"/>
                      </a:pPr>
                      <a:r>
                        <a:rPr lang="it-IT" sz="1000" b="0" i="0" u="none" strike="noStrike" kern="1200" baseline="0" dirty="0">
                          <a:solidFill>
                            <a:schemeClr val="accent1"/>
                          </a:solidFill>
                          <a:latin typeface="+mj-lt"/>
                          <a:ea typeface="+mn-ea"/>
                          <a:cs typeface="+mn-cs"/>
                        </a:rPr>
                        <a:t> Partecipa in modo soddisfacente alla conversazione </a:t>
                      </a:r>
                    </a:p>
                    <a:p>
                      <a:pPr marL="171450" indent="-171450">
                        <a:buFont typeface="Wingdings" panose="05000000000000000000" pitchFamily="2" charset="2"/>
                        <a:buChar char="§"/>
                      </a:pPr>
                      <a:r>
                        <a:rPr lang="it-IT" sz="1000" b="0" i="0" u="none" strike="noStrike" kern="1200" baseline="0" dirty="0">
                          <a:solidFill>
                            <a:schemeClr val="accent1"/>
                          </a:solidFill>
                          <a:latin typeface="+mj-lt"/>
                          <a:ea typeface="+mn-ea"/>
                          <a:cs typeface="+mn-cs"/>
                        </a:rPr>
                        <a:t>Ascolta con interesse e comprende gli elementi essenziali di un dialogo, racconto </a:t>
                      </a:r>
                      <a:r>
                        <a:rPr lang="it-IT" sz="1000" b="0" i="0" u="none" strike="noStrike" kern="1200" baseline="0" dirty="0" err="1">
                          <a:solidFill>
                            <a:schemeClr val="accent1"/>
                          </a:solidFill>
                          <a:latin typeface="+mj-lt"/>
                          <a:ea typeface="+mn-ea"/>
                          <a:cs typeface="+mn-cs"/>
                        </a:rPr>
                        <a:t>ecc</a:t>
                      </a:r>
                      <a:endParaRPr lang="it-IT" sz="1000" b="0" i="0" u="none" strike="noStrike" kern="1200" baseline="0" dirty="0">
                        <a:solidFill>
                          <a:schemeClr val="accent1"/>
                        </a:solidFill>
                        <a:latin typeface="+mj-lt"/>
                        <a:ea typeface="+mn-ea"/>
                        <a:cs typeface="+mn-cs"/>
                      </a:endParaRPr>
                    </a:p>
                    <a:p>
                      <a:pPr marL="171450" indent="-171450">
                        <a:buFont typeface="Wingdings" panose="05000000000000000000" pitchFamily="2" charset="2"/>
                        <a:buChar char="§"/>
                      </a:pPr>
                      <a:r>
                        <a:rPr lang="it-IT" sz="1000" b="0" i="0" u="none" strike="noStrike" kern="1200" baseline="0" dirty="0">
                          <a:solidFill>
                            <a:schemeClr val="accent1"/>
                          </a:solidFill>
                          <a:latin typeface="+mj-lt"/>
                          <a:ea typeface="+mn-ea"/>
                          <a:cs typeface="+mn-cs"/>
                        </a:rPr>
                        <a:t> Sa dare resoconti e spiegazioni pertinenti </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chemeClr val="tx2">
                              <a:lumMod val="60000"/>
                              <a:lumOff val="40000"/>
                            </a:schemeClr>
                          </a:solidFill>
                          <a:latin typeface="+mj-lt"/>
                          <a:ea typeface="+mn-ea"/>
                          <a:cs typeface="+mn-cs"/>
                        </a:rPr>
                        <a:t>Riconosce in storie e racconti parole e frasi che esprimono emozioni.</a:t>
                      </a:r>
                      <a:endParaRPr lang="it-IT" sz="1000" b="0" i="0" u="none" strike="noStrike" kern="1200" baseline="0" dirty="0">
                        <a:solidFill>
                          <a:schemeClr val="accent1"/>
                        </a:solidFill>
                        <a:latin typeface="+mj-lt"/>
                        <a:ea typeface="+mn-ea"/>
                        <a:cs typeface="+mn-cs"/>
                      </a:endParaRPr>
                    </a:p>
                    <a:p>
                      <a:pPr marL="171450" indent="-171450">
                        <a:buFont typeface="Wingdings" panose="05000000000000000000" pitchFamily="2" charset="2"/>
                        <a:buChar char="§"/>
                      </a:pPr>
                      <a:r>
                        <a:rPr lang="it-IT" sz="1000" b="0" i="0" u="none" strike="noStrike" kern="1200" baseline="0" dirty="0">
                          <a:solidFill>
                            <a:schemeClr val="accent1"/>
                          </a:solidFill>
                          <a:latin typeface="+mj-lt"/>
                          <a:ea typeface="+mn-ea"/>
                          <a:cs typeface="+mn-cs"/>
                        </a:rPr>
                        <a:t>Ha arricchito il proprio bagaglio lessicale con parole e frasi che esprimono in vissuto emozionale. </a:t>
                      </a:r>
                    </a:p>
                    <a:p>
                      <a:pPr marL="171450" indent="-171450">
                        <a:buFont typeface="Wingdings" panose="05000000000000000000" pitchFamily="2" charset="2"/>
                        <a:buChar char="§"/>
                      </a:pPr>
                      <a:r>
                        <a:rPr lang="it-IT" sz="1000" b="0" i="0" u="none" strike="noStrike" kern="1200" baseline="0" dirty="0">
                          <a:solidFill>
                            <a:schemeClr val="accent1"/>
                          </a:solidFill>
                          <a:latin typeface="+mj-lt"/>
                          <a:ea typeface="+mn-ea"/>
                          <a:cs typeface="+mn-cs"/>
                        </a:rPr>
                        <a:t>Riconosce la funzione comunicativa della lingua scritta</a:t>
                      </a:r>
                    </a:p>
                    <a:p>
                      <a:pPr marL="171450" indent="-171450">
                        <a:buFont typeface="Wingdings" panose="05000000000000000000" pitchFamily="2" charset="2"/>
                        <a:buChar char="§"/>
                      </a:pPr>
                      <a:r>
                        <a:rPr lang="it-IT" sz="1000" b="0" i="0" u="none" strike="noStrike" kern="1200" baseline="0" dirty="0">
                          <a:solidFill>
                            <a:schemeClr val="accent1"/>
                          </a:solidFill>
                          <a:latin typeface="+mj-lt"/>
                          <a:ea typeface="+mn-ea"/>
                          <a:cs typeface="+mn-cs"/>
                        </a:rPr>
                        <a:t>Coglie analogie e differenze in storie raccontate, esperienze vissute ecc.</a:t>
                      </a:r>
                    </a:p>
                    <a:p>
                      <a:pPr marL="0" indent="0">
                        <a:buFont typeface="Wingdings" panose="05000000000000000000" pitchFamily="2" charset="2"/>
                        <a:buNone/>
                      </a:pPr>
                      <a:r>
                        <a:rPr lang="it-IT" sz="1800" b="0" i="0" u="none" strike="noStrike" kern="1200" baseline="0" dirty="0">
                          <a:solidFill>
                            <a:schemeClr val="dk1"/>
                          </a:solidFill>
                          <a:latin typeface="+mj-lt"/>
                          <a:ea typeface="+mn-ea"/>
                          <a:cs typeface="+mn-cs"/>
                        </a:rPr>
                        <a:t>	</a:t>
                      </a:r>
                    </a:p>
                    <a:p>
                      <a:pPr marL="0" indent="0">
                        <a:buFont typeface="Wingdings" panose="05000000000000000000" pitchFamily="2" charset="2"/>
                        <a:buNone/>
                      </a:pPr>
                      <a:r>
                        <a:rPr lang="it-IT" sz="1800" b="0" i="0" u="none" strike="noStrike" kern="1200" baseline="0" dirty="0">
                          <a:solidFill>
                            <a:schemeClr val="dk1"/>
                          </a:solidFill>
                          <a:latin typeface="+mn-lt"/>
                          <a:ea typeface="+mn-ea"/>
                          <a:cs typeface="+mn-cs"/>
                        </a:rPr>
                        <a:t>	</a:t>
                      </a:r>
                      <a:endParaRPr lang="it-IT" sz="1050" b="0" i="0" u="none" strike="noStrike" kern="1200" baseline="0" dirty="0">
                        <a:solidFill>
                          <a:srgbClr val="0070C0"/>
                        </a:solidFill>
                        <a:latin typeface="Comic Sans MS" panose="030F0702030302020204" pitchFamily="66" charset="0"/>
                        <a:ea typeface="+mn-ea"/>
                        <a:cs typeface="+mn-cs"/>
                      </a:endParaRPr>
                    </a:p>
                  </a:txBody>
                  <a:tcPr anchor="ctr" horzOverflow="overflow"/>
                </a:tc>
                <a:tc rowSpan="4">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50" b="0" i="0" u="none" strike="noStrike" kern="1200" baseline="0" dirty="0">
                          <a:solidFill>
                            <a:srgbClr val="0070C0"/>
                          </a:solidFill>
                          <a:latin typeface="+mj-lt"/>
                          <a:ea typeface="+mn-ea"/>
                          <a:cs typeface="+mn-cs"/>
                        </a:rPr>
                        <a:t>esprimersi utilizzando frasi complete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50" b="0" i="0" u="none" strike="noStrike" kern="1200" baseline="0" dirty="0">
                          <a:solidFill>
                            <a:srgbClr val="0070C0"/>
                          </a:solidFill>
                          <a:latin typeface="+mj-lt"/>
                          <a:ea typeface="+mn-ea"/>
                          <a:cs typeface="+mn-cs"/>
                        </a:rPr>
                        <a:t>Memorizza semplici filastrocche e rime.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50" b="0" i="0" u="none" strike="noStrike" kern="1200" baseline="0" dirty="0">
                          <a:solidFill>
                            <a:srgbClr val="0070C0"/>
                          </a:solidFill>
                          <a:latin typeface="+mj-lt"/>
                          <a:ea typeface="+mn-ea"/>
                          <a:cs typeface="+mn-cs"/>
                        </a:rPr>
                        <a:t>Ascoltare semplici racconti.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50" b="0" i="0" u="none" strike="noStrike" kern="1200" baseline="0" dirty="0">
                          <a:solidFill>
                            <a:schemeClr val="accent1"/>
                          </a:solidFill>
                          <a:latin typeface="+mn-lt"/>
                          <a:ea typeface="+mn-ea"/>
                          <a:cs typeface="+mn-cs"/>
                        </a:rPr>
                        <a:t>Riconosce la funzione comunicativa della lingua scritta</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it-IT" sz="1050" b="0" i="0" u="none" strike="noStrike" kern="1200" baseline="0" dirty="0">
                        <a:solidFill>
                          <a:srgbClr val="0070C0"/>
                        </a:solidFill>
                        <a:latin typeface="+mj-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it-IT" sz="1050" b="0" i="0" u="none" strike="noStrike" kern="1200" baseline="0" dirty="0">
                        <a:solidFill>
                          <a:srgbClr val="0070C0"/>
                        </a:solidFill>
                        <a:latin typeface="+mj-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it-IT" sz="1050" b="1" i="0" u="none" strike="noStrike" kern="1200" baseline="0" dirty="0">
                        <a:solidFill>
                          <a:srgbClr val="0070C0"/>
                        </a:solidFill>
                        <a:latin typeface="+mj-lt"/>
                        <a:ea typeface="+mn-ea"/>
                        <a:cs typeface="+mn-cs"/>
                      </a:endParaRPr>
                    </a:p>
                    <a:p>
                      <a:pPr marL="171450" indent="-171450">
                        <a:buFont typeface="Arial" panose="020B0604020202020204" pitchFamily="34" charset="0"/>
                        <a:buChar char="•"/>
                      </a:pPr>
                      <a:endParaRPr lang="it-IT" sz="1050" b="0" i="0" u="none" strike="noStrike" kern="1200" baseline="0" dirty="0">
                        <a:solidFill>
                          <a:srgbClr val="0070C0"/>
                        </a:solidFill>
                        <a:latin typeface="+mj-lt"/>
                        <a:ea typeface="+mn-ea"/>
                        <a:cs typeface="+mn-cs"/>
                      </a:endParaRPr>
                    </a:p>
                  </a:txBody>
                  <a:tcPr anchor="ctr" horzOverflow="overflow"/>
                </a:tc>
                <a:extLst>
                  <a:ext uri="{0D108BD9-81ED-4DB2-BD59-A6C34878D82A}">
                    <a16:rowId xmlns:a16="http://schemas.microsoft.com/office/drawing/2014/main" val="10002"/>
                  </a:ext>
                </a:extLst>
              </a:tr>
              <a:tr h="130694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800" b="1" u="none" strike="noStrike" cap="none" normalizeH="0" baseline="0" dirty="0">
                          <a:ln>
                            <a:noFill/>
                          </a:ln>
                          <a:solidFill>
                            <a:schemeClr val="tx2">
                              <a:lumMod val="60000"/>
                              <a:lumOff val="40000"/>
                            </a:schemeClr>
                          </a:solidFill>
                          <a:effectLst/>
                          <a:latin typeface="Comic Sans MS" panose="030F0702030302020204" pitchFamily="66" charset="0"/>
                        </a:rPr>
                        <a:t>LEGGERE E COMPRENDERE TESTI DI VARIO TIPO</a:t>
                      </a:r>
                      <a:endParaRPr kumimoji="0" lang="it-IT" sz="8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900" b="1" i="0" u="none" strike="noStrike" kern="1200" baseline="0" dirty="0">
                          <a:solidFill>
                            <a:schemeClr val="tx2">
                              <a:lumMod val="60000"/>
                              <a:lumOff val="40000"/>
                            </a:schemeClr>
                          </a:solidFill>
                          <a:latin typeface="Comic Sans MS" panose="030F0702030302020204" pitchFamily="66" charset="0"/>
                          <a:ea typeface="+mn-ea"/>
                          <a:cs typeface="+mn-cs"/>
                        </a:rPr>
                        <a:t>Sa esprimere e comunicare agli altri le proprie emozioni, sentimenti, argomentazioni attraverso il linguaggio verbale che utilizza in diverse situazioni comunicative</a:t>
                      </a: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 </a:t>
                      </a:r>
                      <a:r>
                        <a:rPr lang="it-IT" sz="1000" b="1" i="0" u="none" strike="noStrike" kern="1200" baseline="0" dirty="0">
                          <a:solidFill>
                            <a:srgbClr val="0070C0"/>
                          </a:solidFill>
                          <a:latin typeface="Comic Sans MS" panose="030F0702030302020204" pitchFamily="66" charset="0"/>
                          <a:ea typeface="+mn-ea"/>
                          <a:cs typeface="+mn-cs"/>
                        </a:rPr>
                        <a:t>Esprimersi utilizzando frasi complete</a:t>
                      </a:r>
                    </a:p>
                  </a:txBody>
                  <a:tcPr anchor="ctr" horzOverflow="overflow"/>
                </a:tc>
                <a:tc vMerge="1">
                  <a:txBody>
                    <a:bodyPr/>
                    <a:lstStyle/>
                    <a:p>
                      <a:pPr marL="285750" indent="-285750">
                        <a:buFont typeface="Wingdings" panose="05000000000000000000" pitchFamily="2" charset="2"/>
                        <a:buChar char="Ø"/>
                      </a:pPr>
                      <a:endParaRPr lang="it-IT" sz="11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3"/>
                  </a:ext>
                </a:extLst>
              </a:tr>
              <a:tr h="105572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800" b="1" u="none" strike="noStrike" cap="none" normalizeH="0" baseline="0" dirty="0">
                          <a:ln>
                            <a:noFill/>
                          </a:ln>
                          <a:solidFill>
                            <a:schemeClr val="tx2">
                              <a:lumMod val="60000"/>
                              <a:lumOff val="40000"/>
                            </a:schemeClr>
                          </a:solidFill>
                          <a:effectLst/>
                          <a:latin typeface="Comic Sans MS" panose="030F0702030302020204" pitchFamily="66" charset="0"/>
                        </a:rPr>
                        <a:t>SCRIVERE TESTI DI VARIO TIPO</a:t>
                      </a:r>
                      <a:endParaRPr kumimoji="0" lang="it-IT" sz="8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171450" indent="-171450">
                        <a:buFont typeface="Wingdings" panose="05000000000000000000" pitchFamily="2" charset="2"/>
                        <a:buChar char="Ø"/>
                      </a:pPr>
                      <a:endParaRPr lang="it-IT" sz="900" b="1" i="0" u="none" strike="noStrike" kern="1200" baseline="0" dirty="0">
                        <a:solidFill>
                          <a:schemeClr val="tx2">
                            <a:lumMod val="60000"/>
                            <a:lumOff val="40000"/>
                          </a:schemeClr>
                        </a:solidFill>
                        <a:latin typeface="Comic Sans MS" panose="030F0702030302020204" pitchFamily="66" charset="0"/>
                        <a:ea typeface="+mn-ea"/>
                        <a:cs typeface="+mn-cs"/>
                      </a:endParaRPr>
                    </a:p>
                    <a:p>
                      <a:pPr marL="171450" indent="-171450">
                        <a:buFont typeface="Wingdings" panose="05000000000000000000" pitchFamily="2" charset="2"/>
                        <a:buChar char="Ø"/>
                      </a:pPr>
                      <a:r>
                        <a:rPr lang="it-IT" sz="900" b="1" i="0" u="none" strike="noStrike" kern="1200" baseline="0" dirty="0">
                          <a:solidFill>
                            <a:schemeClr val="tx2">
                              <a:lumMod val="60000"/>
                              <a:lumOff val="40000"/>
                            </a:schemeClr>
                          </a:solidFill>
                          <a:latin typeface="Comic Sans MS" panose="030F0702030302020204" pitchFamily="66" charset="0"/>
                          <a:ea typeface="+mn-ea"/>
                          <a:cs typeface="+mn-cs"/>
                        </a:rPr>
                        <a:t>Sperimenta rime, filastrocche e drammatizzazioni, inventa nuove parole cerca somiglianze e analogie, i suoni e i suoi significati</a:t>
                      </a:r>
                    </a:p>
                  </a:txBody>
                  <a:tcP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Memorizzare semplici filastrocche e rime.</a:t>
                      </a:r>
                    </a:p>
                  </a:txBody>
                  <a:tcPr anchor="ctr" horzOverflow="overflow"/>
                </a:tc>
                <a:tc vMerge="1">
                  <a:txBody>
                    <a:bodyPr/>
                    <a:lstStyle/>
                    <a:p>
                      <a:endParaRPr lang="it-IT" sz="11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4"/>
                  </a:ext>
                </a:extLst>
              </a:tr>
              <a:tr h="11708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800" b="1" u="none" strike="noStrike" cap="none" normalizeH="0" baseline="0" dirty="0">
                          <a:ln>
                            <a:noFill/>
                          </a:ln>
                          <a:solidFill>
                            <a:schemeClr val="tx2">
                              <a:lumMod val="60000"/>
                              <a:lumOff val="40000"/>
                            </a:schemeClr>
                          </a:solidFill>
                          <a:effectLst/>
                          <a:latin typeface="Comic Sans MS" panose="030F0702030302020204" pitchFamily="66" charset="0"/>
                        </a:rPr>
                        <a:t>RIFLETTERE SULLA LINGUA</a:t>
                      </a:r>
                      <a:endParaRPr kumimoji="0" lang="it-IT" sz="8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900" b="1" i="0" u="none" strike="noStrike" kern="1200" baseline="0" dirty="0">
                          <a:solidFill>
                            <a:schemeClr val="tx2">
                              <a:lumMod val="60000"/>
                              <a:lumOff val="40000"/>
                            </a:schemeClr>
                          </a:solidFill>
                          <a:latin typeface="Comic Sans MS" panose="030F0702030302020204" pitchFamily="66" charset="0"/>
                          <a:ea typeface="+mn-ea"/>
                          <a:cs typeface="+mn-cs"/>
                        </a:rPr>
                        <a:t>Ascolta e comprende narrazioni, racconta e inventa storie, chiede e offre spiegazioni, usa il linguaggio per progettare attività e per definire le regole</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9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rgbClr val="0070C0"/>
                          </a:solidFill>
                          <a:latin typeface="Comic Sans MS" panose="030F0702030302020204" pitchFamily="66" charset="0"/>
                          <a:ea typeface="+mn-ea"/>
                          <a:cs typeface="+mn-cs"/>
                        </a:rPr>
                        <a:t>Ascoltare semplici racconti.</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1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5"/>
                  </a:ext>
                </a:extLst>
              </a:tr>
            </a:tbl>
          </a:graphicData>
        </a:graphic>
      </p:graphicFrame>
      <p:sp>
        <p:nvSpPr>
          <p:cNvPr id="5" name="Segnaposto numero diapositiva 4"/>
          <p:cNvSpPr>
            <a:spLocks noGrp="1"/>
          </p:cNvSpPr>
          <p:nvPr>
            <p:ph type="sldNum" sz="quarter" idx="12"/>
          </p:nvPr>
        </p:nvSpPr>
        <p:spPr>
          <a:xfrm>
            <a:off x="6732240" y="6592267"/>
            <a:ext cx="2133600" cy="365125"/>
          </a:xfrm>
        </p:spPr>
        <p:txBody>
          <a:bodyPr/>
          <a:lstStyle/>
          <a:p>
            <a:fld id="{FF435FF0-A5BC-47FA-9B2B-A8C23C837CEF}" type="slidenum">
              <a:rPr lang="it-IT" smtClean="0"/>
              <a:pPr/>
              <a:t>31</a:t>
            </a:fld>
            <a:endParaRPr lang="it-IT" dirty="0"/>
          </a:p>
        </p:txBody>
      </p:sp>
    </p:spTree>
    <p:extLst>
      <p:ext uri="{BB962C8B-B14F-4D97-AF65-F5344CB8AC3E}">
        <p14:creationId xmlns:p14="http://schemas.microsoft.com/office/powerpoint/2010/main" val="17918159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691680" y="116632"/>
            <a:ext cx="6094938" cy="738664"/>
          </a:xfrm>
          <a:prstGeom prst="rect">
            <a:avLst/>
          </a:prstGeom>
          <a:noFill/>
          <a:ln w="9525">
            <a:noFill/>
            <a:miter lim="800000"/>
            <a:headEnd/>
            <a:tailEnd/>
          </a:ln>
          <a:effectLst/>
        </p:spPr>
        <p:txBody>
          <a:bodyPr wrap="none">
            <a:spAutoFit/>
          </a:bodyPr>
          <a:lstStyle/>
          <a:p>
            <a:pPr algn="ctr"/>
            <a:r>
              <a:rPr lang="it-IT" sz="1400" b="1" dirty="0">
                <a:solidFill>
                  <a:schemeClr val="tx2">
                    <a:lumMod val="60000"/>
                    <a:lumOff val="40000"/>
                  </a:schemeClr>
                </a:solidFill>
                <a:latin typeface="Comic Sans MS" panose="030F0702030302020204" pitchFamily="66" charset="0"/>
              </a:rPr>
              <a:t>PROGETTAZIONE ANNUALE PER LO SVILUPPO DI COMPETENZE</a:t>
            </a:r>
            <a:endParaRPr lang="it-IT" sz="1400" dirty="0">
              <a:solidFill>
                <a:schemeClr val="tx2">
                  <a:lumMod val="60000"/>
                  <a:lumOff val="40000"/>
                </a:schemeClr>
              </a:solidFill>
              <a:latin typeface="Comic Sans MS" panose="030F0702030302020204" pitchFamily="66" charset="0"/>
            </a:endParaRPr>
          </a:p>
          <a:p>
            <a:pPr algn="ctr"/>
            <a:r>
              <a:rPr lang="it-IT" sz="1400" b="1" dirty="0">
                <a:solidFill>
                  <a:schemeClr val="tx2">
                    <a:lumMod val="60000"/>
                    <a:lumOff val="40000"/>
                  </a:schemeClr>
                </a:solidFill>
                <a:latin typeface="Comic Sans MS" panose="030F0702030302020204" pitchFamily="66" charset="0"/>
              </a:rPr>
              <a:t>LA CONOSCENZA DEL MONDO (MATEMATICA)</a:t>
            </a:r>
          </a:p>
          <a:p>
            <a:pPr algn="ctr"/>
            <a:r>
              <a:rPr lang="it-IT" sz="1400" b="1" dirty="0">
                <a:solidFill>
                  <a:schemeClr val="tx2">
                    <a:lumMod val="60000"/>
                    <a:lumOff val="40000"/>
                  </a:schemeClr>
                </a:solidFill>
                <a:latin typeface="Comic Sans MS" panose="030F0702030302020204" pitchFamily="66" charset="0"/>
              </a:rPr>
              <a:t>ANNI 5</a:t>
            </a:r>
          </a:p>
        </p:txBody>
      </p:sp>
      <p:graphicFrame>
        <p:nvGraphicFramePr>
          <p:cNvPr id="50241" name="Group 65"/>
          <p:cNvGraphicFramePr>
            <a:graphicFrameLocks noGrp="1"/>
          </p:cNvGraphicFramePr>
          <p:nvPr>
            <p:extLst>
              <p:ext uri="{D42A27DB-BD31-4B8C-83A1-F6EECF244321}">
                <p14:modId xmlns:p14="http://schemas.microsoft.com/office/powerpoint/2010/main" val="955811373"/>
              </p:ext>
            </p:extLst>
          </p:nvPr>
        </p:nvGraphicFramePr>
        <p:xfrm>
          <a:off x="176773" y="863427"/>
          <a:ext cx="8790453" cy="5720377"/>
        </p:xfrm>
        <a:graphic>
          <a:graphicData uri="http://schemas.openxmlformats.org/drawingml/2006/table">
            <a:tbl>
              <a:tblPr>
                <a:tableStyleId>{BC89EF96-8CEA-46FF-86C4-4CE0E7609802}</a:tableStyleId>
              </a:tblPr>
              <a:tblGrid>
                <a:gridCol w="781404">
                  <a:extLst>
                    <a:ext uri="{9D8B030D-6E8A-4147-A177-3AD203B41FA5}">
                      <a16:colId xmlns:a16="http://schemas.microsoft.com/office/drawing/2014/main" val="20000"/>
                    </a:ext>
                  </a:extLst>
                </a:gridCol>
                <a:gridCol w="2455840">
                  <a:extLst>
                    <a:ext uri="{9D8B030D-6E8A-4147-A177-3AD203B41FA5}">
                      <a16:colId xmlns:a16="http://schemas.microsoft.com/office/drawing/2014/main" val="20001"/>
                    </a:ext>
                  </a:extLst>
                </a:gridCol>
                <a:gridCol w="1374007">
                  <a:extLst>
                    <a:ext uri="{9D8B030D-6E8A-4147-A177-3AD203B41FA5}">
                      <a16:colId xmlns:a16="http://schemas.microsoft.com/office/drawing/2014/main" val="20002"/>
                    </a:ext>
                  </a:extLst>
                </a:gridCol>
                <a:gridCol w="2563355">
                  <a:extLst>
                    <a:ext uri="{9D8B030D-6E8A-4147-A177-3AD203B41FA5}">
                      <a16:colId xmlns:a16="http://schemas.microsoft.com/office/drawing/2014/main" val="20003"/>
                    </a:ext>
                  </a:extLst>
                </a:gridCol>
                <a:gridCol w="1615847">
                  <a:extLst>
                    <a:ext uri="{9D8B030D-6E8A-4147-A177-3AD203B41FA5}">
                      <a16:colId xmlns:a16="http://schemas.microsoft.com/office/drawing/2014/main" val="1616838780"/>
                    </a:ext>
                  </a:extLst>
                </a:gridCol>
              </a:tblGrid>
              <a:tr h="858598">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9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9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9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CINQUE ANNI</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anchor="ctr" horzOverflow="overflow"/>
                </a:tc>
                <a:extLst>
                  <a:ext uri="{0D108BD9-81ED-4DB2-BD59-A6C34878D82A}">
                    <a16:rowId xmlns:a16="http://schemas.microsoft.com/office/drawing/2014/main" val="10001"/>
                  </a:ext>
                </a:extLst>
              </a:tr>
              <a:tr h="1055881">
                <a:tc>
                  <a:txBody>
                    <a:bodyPr/>
                    <a:lstStyle/>
                    <a:p>
                      <a:pPr algn="ctr"/>
                      <a:r>
                        <a:rPr lang="it-IT" sz="1000" b="1" u="none" strike="noStrike" kern="1200" baseline="0" dirty="0">
                          <a:solidFill>
                            <a:srgbClr val="0070C0"/>
                          </a:solidFill>
                          <a:latin typeface="Comic Sans MS" panose="030F0702030302020204" pitchFamily="66" charset="0"/>
                        </a:rPr>
                        <a:t> NUMERI 	</a:t>
                      </a:r>
                      <a:endParaRPr lang="it-IT" sz="1000" b="1" i="0" u="none" strike="noStrike" kern="1200" baseline="0" dirty="0">
                        <a:solidFill>
                          <a:srgbClr val="0070C0"/>
                        </a:solidFill>
                        <a:latin typeface="Comic Sans MS" panose="030F0702030302020204" pitchFamily="66" charset="0"/>
                        <a:ea typeface="+mn-ea"/>
                        <a:cs typeface="+mn-cs"/>
                      </a:endParaRPr>
                    </a:p>
                  </a:txBody>
                  <a:tcPr anchor="ctr" horzOverflow="overflow">
                    <a:lnB w="12700" cap="flat" cmpd="sng" algn="ctr">
                      <a:solidFill>
                        <a:schemeClr val="tx2">
                          <a:lumMod val="60000"/>
                          <a:lumOff val="40000"/>
                        </a:schemeClr>
                      </a:solidFill>
                      <a:prstDash val="solid"/>
                      <a:round/>
                      <a:headEnd type="none" w="med" len="med"/>
                      <a:tailEnd type="none" w="med" len="med"/>
                    </a:lnB>
                  </a:tcPr>
                </a:tc>
                <a:tc>
                  <a:txBody>
                    <a:bodyPr/>
                    <a:lstStyle/>
                    <a:p>
                      <a:pPr marL="171450" indent="-171450">
                        <a:buFont typeface="Wingdings" pitchFamily="2" charset="2"/>
                        <a:buChar char="Ø"/>
                      </a:pPr>
                      <a:r>
                        <a:rPr lang="it-IT" sz="1000" b="1" u="none" strike="noStrike" kern="1200" baseline="0" dirty="0">
                          <a:solidFill>
                            <a:srgbClr val="0070C0"/>
                          </a:solidFill>
                          <a:latin typeface="Comic Sans MS" panose="030F0702030302020204" pitchFamily="66" charset="0"/>
                        </a:rPr>
                        <a:t>Il bambino raggruppa e ordina oggetti e materiali secondo criteri diversi ne identifica alcune proprietà, confronta e valuta quantità, utilizza simboli per registrarli, esegue misurazioni usando strumenti alla sua portata</a:t>
                      </a:r>
                    </a:p>
                  </a:txBody>
                  <a:tcPr anchor="ctr" horzOverflow="overflow">
                    <a:lnB w="12700" cap="flat" cmpd="sng" algn="ctr">
                      <a:solidFill>
                        <a:schemeClr val="tx2">
                          <a:lumMod val="60000"/>
                          <a:lumOff val="40000"/>
                        </a:schemeClr>
                      </a:solidFill>
                      <a:prstDash val="solid"/>
                      <a:round/>
                      <a:headEnd type="none" w="med" len="med"/>
                      <a:tailEnd type="none" w="med" len="med"/>
                    </a:lnB>
                  </a:tcPr>
                </a:tc>
                <a:tc>
                  <a:txBody>
                    <a:bodyPr/>
                    <a:lstStyle/>
                    <a:p>
                      <a:pPr marL="171450" indent="-171450">
                        <a:buFont typeface="Wingdings" panose="05000000000000000000" pitchFamily="2" charset="2"/>
                        <a:buChar char="Ø"/>
                      </a:pPr>
                      <a:r>
                        <a:rPr lang="it-IT" sz="1000" b="0" i="0" u="none" strike="noStrike" kern="1200" baseline="0" dirty="0">
                          <a:solidFill>
                            <a:srgbClr val="0070C0"/>
                          </a:solidFill>
                          <a:latin typeface="+mn-lt"/>
                          <a:ea typeface="+mn-ea"/>
                          <a:cs typeface="+mn-cs"/>
                        </a:rPr>
                        <a:t>Riconoscere e rappresentare quantità diverse.</a:t>
                      </a:r>
                    </a:p>
                    <a:p>
                      <a:pPr marL="171450" indent="-171450">
                        <a:buFont typeface="Wingdings" panose="05000000000000000000" pitchFamily="2" charset="2"/>
                        <a:buChar char="Ø"/>
                      </a:pPr>
                      <a:endParaRPr lang="it-IT" sz="1000" b="1" i="0" u="none" strike="noStrike" kern="1200" baseline="0" dirty="0">
                        <a:solidFill>
                          <a:srgbClr val="0070C0"/>
                        </a:solidFill>
                        <a:latin typeface="Comic Sans MS" panose="030F0702030302020204" pitchFamily="66" charset="0"/>
                        <a:ea typeface="+mn-ea"/>
                        <a:cs typeface="+mn-cs"/>
                      </a:endParaRPr>
                    </a:p>
                  </a:txBody>
                  <a:tcPr anchor="ctr" horzOverflow="overflow">
                    <a:lnB w="12700" cap="flat" cmpd="sng" algn="ctr">
                      <a:solidFill>
                        <a:schemeClr val="tx2">
                          <a:lumMod val="60000"/>
                          <a:lumOff val="40000"/>
                        </a:schemeClr>
                      </a:solidFill>
                      <a:prstDash val="solid"/>
                      <a:round/>
                      <a:headEnd type="none" w="med" len="med"/>
                      <a:tailEnd type="none" w="med" len="med"/>
                    </a:lnB>
                  </a:tcPr>
                </a:tc>
                <a:tc rowSpan="3">
                  <a:txBody>
                    <a:bodyPr/>
                    <a:lstStyle/>
                    <a:p>
                      <a:pPr marL="171450" indent="-171450" algn="just">
                        <a:buFont typeface="Arial" panose="020B0604020202020204" pitchFamily="34" charset="0"/>
                        <a:buChar char="•"/>
                      </a:pPr>
                      <a:r>
                        <a:rPr lang="it-IT" sz="1000" b="0" i="0" u="none" strike="noStrike" kern="1200" baseline="0" dirty="0">
                          <a:solidFill>
                            <a:srgbClr val="0070C0"/>
                          </a:solidFill>
                          <a:latin typeface="+mn-lt"/>
                          <a:ea typeface="+mn-ea"/>
                          <a:cs typeface="+mn-cs"/>
                        </a:rPr>
                        <a:t>Costruisce  raggruppamenti (con costruzioni, blocchi logici) tenendo conto del colore e della dimensione degli oggetti </a:t>
                      </a:r>
                    </a:p>
                    <a:p>
                      <a:pPr marL="171450" indent="-171450" algn="just">
                        <a:buFont typeface="Arial" panose="020B0604020202020204" pitchFamily="34" charset="0"/>
                        <a:buChar char="•"/>
                      </a:pPr>
                      <a:r>
                        <a:rPr lang="it-IT" sz="1000" b="0" i="0" u="none" strike="noStrike" kern="1200" baseline="0" dirty="0">
                          <a:solidFill>
                            <a:srgbClr val="0070C0"/>
                          </a:solidFill>
                          <a:latin typeface="+mn-lt"/>
                          <a:ea typeface="+mn-ea"/>
                          <a:cs typeface="+mn-cs"/>
                        </a:rPr>
                        <a:t>Riconosce e rappresenta quantità diverse.</a:t>
                      </a:r>
                    </a:p>
                    <a:p>
                      <a:pPr marL="171450" indent="-171450" algn="just">
                        <a:buFont typeface="Arial" panose="020B0604020202020204" pitchFamily="34" charset="0"/>
                        <a:buChar char="•"/>
                      </a:pPr>
                      <a:r>
                        <a:rPr lang="it-IT" sz="1000" b="0" i="0" u="none" strike="noStrike" kern="1200" baseline="0" dirty="0">
                          <a:solidFill>
                            <a:srgbClr val="0070C0"/>
                          </a:solidFill>
                          <a:latin typeface="+mn-lt"/>
                          <a:ea typeface="+mn-ea"/>
                          <a:cs typeface="+mn-cs"/>
                        </a:rPr>
                        <a:t>Stabilire relazioni fra numero e quantità.</a:t>
                      </a:r>
                    </a:p>
                    <a:p>
                      <a:pPr marL="171450" indent="-171450" algn="just">
                        <a:buFont typeface="Arial" panose="020B0604020202020204" pitchFamily="34" charset="0"/>
                        <a:buChar char="•"/>
                      </a:pPr>
                      <a:r>
                        <a:rPr lang="it-IT" sz="1000" b="0" i="0" u="none" strike="noStrike" kern="1200" baseline="0" dirty="0">
                          <a:solidFill>
                            <a:srgbClr val="0070C0"/>
                          </a:solidFill>
                          <a:latin typeface="+mn-lt"/>
                          <a:ea typeface="+mn-ea"/>
                          <a:cs typeface="+mn-cs"/>
                        </a:rPr>
                        <a:t> Individua ed indica situazioni corrispondenti ai concetti: tanti-pochi/ di più -di meno </a:t>
                      </a:r>
                    </a:p>
                    <a:p>
                      <a:pPr marL="171450" indent="-171450" algn="just">
                        <a:buFont typeface="Arial" panose="020B0604020202020204" pitchFamily="34" charset="0"/>
                        <a:buChar char="•"/>
                      </a:pPr>
                      <a:r>
                        <a:rPr lang="it-IT" sz="1000" b="0" i="0" u="none" strike="noStrike" kern="1200" baseline="0" dirty="0">
                          <a:solidFill>
                            <a:srgbClr val="0070C0"/>
                          </a:solidFill>
                          <a:latin typeface="+mn-lt"/>
                          <a:ea typeface="+mn-ea"/>
                          <a:cs typeface="+mn-cs"/>
                        </a:rPr>
                        <a:t>Toglie o aggiunge elementi come richiesto da una situazione problematica  </a:t>
                      </a:r>
                    </a:p>
                    <a:p>
                      <a:pPr marL="171450" indent="-171450" algn="just">
                        <a:buFont typeface="Arial" panose="020B0604020202020204" pitchFamily="34" charset="0"/>
                        <a:buChar char="•"/>
                      </a:pPr>
                      <a:r>
                        <a:rPr lang="it-IT" sz="1000" b="0" i="0" u="none" strike="noStrike" kern="1200" baseline="0" dirty="0">
                          <a:solidFill>
                            <a:srgbClr val="0070C0"/>
                          </a:solidFill>
                          <a:latin typeface="+mn-lt"/>
                          <a:ea typeface="+mn-ea"/>
                          <a:cs typeface="+mn-cs"/>
                        </a:rPr>
                        <a:t> Rappresenta oggetti in alto, in basso, vicino, lontano, in mezzo, ai lati </a:t>
                      </a:r>
                    </a:p>
                    <a:p>
                      <a:pPr marL="171450" indent="-171450" algn="just">
                        <a:buFont typeface="Arial" panose="020B0604020202020204" pitchFamily="34" charset="0"/>
                        <a:buChar char="•"/>
                      </a:pPr>
                      <a:r>
                        <a:rPr lang="it-IT" sz="1000" b="0" i="0" u="none" strike="noStrike" kern="1200" baseline="0" dirty="0">
                          <a:solidFill>
                            <a:srgbClr val="0070C0"/>
                          </a:solidFill>
                          <a:latin typeface="+mn-lt"/>
                          <a:ea typeface="+mn-ea"/>
                          <a:cs typeface="+mn-cs"/>
                        </a:rPr>
                        <a:t> Utilizza in modo appropriato simboli convenzionali (frecce e trattini) </a:t>
                      </a:r>
                    </a:p>
                    <a:p>
                      <a:pPr marL="171450" indent="-171450" algn="just">
                        <a:buFont typeface="Arial" panose="020B0604020202020204" pitchFamily="34" charset="0"/>
                        <a:buChar char="•"/>
                      </a:pPr>
                      <a:r>
                        <a:rPr lang="it-IT" sz="1000" b="0" i="0" u="none" strike="noStrike" kern="1200" baseline="0" dirty="0">
                          <a:solidFill>
                            <a:srgbClr val="0070C0"/>
                          </a:solidFill>
                          <a:latin typeface="+mn-lt"/>
                          <a:ea typeface="+mn-ea"/>
                          <a:cs typeface="+mn-cs"/>
                        </a:rPr>
                        <a:t>Legge e decodifica simboli ed orientarsi in una mappa </a:t>
                      </a:r>
                    </a:p>
                    <a:p>
                      <a:pPr marL="171450" indent="-171450" algn="just">
                        <a:buFont typeface="Arial" panose="020B0604020202020204" pitchFamily="34" charset="0"/>
                        <a:buChar char="•"/>
                      </a:pPr>
                      <a:r>
                        <a:rPr lang="it-IT" sz="1000" b="0" i="0" u="none" strike="noStrike" kern="1200" baseline="0" dirty="0">
                          <a:solidFill>
                            <a:srgbClr val="0070C0"/>
                          </a:solidFill>
                          <a:latin typeface="+mn-lt"/>
                          <a:ea typeface="+mn-ea"/>
                          <a:cs typeface="+mn-cs"/>
                        </a:rPr>
                        <a:t> Racconta una semplice esperienza rispettando l’ordine temporale in cui avvengono i fatti </a:t>
                      </a:r>
                    </a:p>
                    <a:p>
                      <a:pPr marL="171450" indent="-171450" algn="just">
                        <a:buFont typeface="Arial" panose="020B0604020202020204" pitchFamily="34" charset="0"/>
                        <a:buChar char="•"/>
                      </a:pPr>
                      <a:r>
                        <a:rPr lang="it-IT" sz="1000" b="0" i="0" u="none" strike="noStrike" kern="1200" baseline="0" dirty="0">
                          <a:solidFill>
                            <a:srgbClr val="0070C0"/>
                          </a:solidFill>
                          <a:latin typeface="+mn-lt"/>
                          <a:ea typeface="+mn-ea"/>
                          <a:cs typeface="+mn-cs"/>
                        </a:rPr>
                        <a:t> Formula considerazioni-domande pertinenti rispetto al problema rilevato </a:t>
                      </a:r>
                    </a:p>
                    <a:p>
                      <a:pPr marL="171450" indent="-171450" algn="just">
                        <a:buFont typeface="Arial" panose="020B0604020202020204" pitchFamily="34" charset="0"/>
                        <a:buChar char="•"/>
                      </a:pPr>
                      <a:r>
                        <a:rPr lang="it-IT" sz="1000" b="0" i="0" u="none" strike="noStrike" kern="1200" baseline="0" dirty="0">
                          <a:solidFill>
                            <a:srgbClr val="0070C0"/>
                          </a:solidFill>
                          <a:latin typeface="+mn-lt"/>
                          <a:ea typeface="+mn-ea"/>
                          <a:cs typeface="+mn-cs"/>
                        </a:rPr>
                        <a:t> Formula  proposte e ipotesi per risolvere situazioni problematiche </a:t>
                      </a:r>
                    </a:p>
                    <a:p>
                      <a:pPr marL="171450" indent="-171450" algn="just">
                        <a:buFont typeface="Arial" panose="020B0604020202020204" pitchFamily="34" charset="0"/>
                        <a:buChar char="•"/>
                      </a:pPr>
                      <a:r>
                        <a:rPr lang="it-IT" sz="1000" b="0" i="0" u="none" strike="noStrike" kern="1200" baseline="0" dirty="0">
                          <a:solidFill>
                            <a:srgbClr val="0070C0"/>
                          </a:solidFill>
                          <a:latin typeface="+mn-lt"/>
                          <a:ea typeface="+mn-ea"/>
                          <a:cs typeface="+mn-cs"/>
                        </a:rPr>
                        <a:t> Riconosce e riproduce le forme degli oggetti (cerchio, quadrato, triangolo, rettangolo).</a:t>
                      </a:r>
                    </a:p>
                    <a:p>
                      <a:pPr marL="0" indent="0" algn="just">
                        <a:buFont typeface="Arial" panose="020B0604020202020204" pitchFamily="34" charset="0"/>
                        <a:buNone/>
                      </a:pPr>
                      <a:endParaRPr lang="it-IT" sz="1000" b="0" i="0" u="none" strike="noStrike" kern="1200" baseline="0" dirty="0">
                        <a:solidFill>
                          <a:srgbClr val="0070C0"/>
                        </a:solidFill>
                        <a:latin typeface="+mn-lt"/>
                        <a:ea typeface="+mn-ea"/>
                        <a:cs typeface="+mn-cs"/>
                      </a:endParaRPr>
                    </a:p>
                    <a:p>
                      <a:pPr marL="171450" indent="-171450" algn="just">
                        <a:buFont typeface="Wingdings" panose="05000000000000000000" pitchFamily="2" charset="2"/>
                        <a:buChar char="§"/>
                      </a:pPr>
                      <a:endParaRPr lang="it-IT" sz="1000" b="0" i="0" u="none" strike="noStrike" kern="1200" baseline="0" dirty="0">
                        <a:solidFill>
                          <a:srgbClr val="0070C0"/>
                        </a:solidFill>
                        <a:latin typeface="+mn-lt"/>
                        <a:ea typeface="+mn-ea"/>
                        <a:cs typeface="+mn-cs"/>
                      </a:endParaRPr>
                    </a:p>
                    <a:p>
                      <a:pPr marL="0" indent="0" algn="just">
                        <a:buFont typeface="Wingdings" panose="05000000000000000000" pitchFamily="2" charset="2"/>
                        <a:buNone/>
                      </a:pPr>
                      <a:endParaRPr lang="it-IT" sz="1000" b="0" i="0" u="none" strike="noStrike" kern="1200" baseline="0" dirty="0">
                        <a:solidFill>
                          <a:srgbClr val="0070C0"/>
                        </a:solidFill>
                        <a:latin typeface="+mn-lt"/>
                        <a:ea typeface="+mn-ea"/>
                        <a:cs typeface="+mn-cs"/>
                      </a:endParaRPr>
                    </a:p>
                  </a:txBody>
                  <a:tcPr anchor="ctr" horzOverflow="overflow"/>
                </a:tc>
                <a:tc rowSpan="3">
                  <a:txBody>
                    <a:bodyP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n-lt"/>
                          <a:ea typeface="+mn-ea"/>
                          <a:cs typeface="+mn-cs"/>
                        </a:rPr>
                        <a:t>Riconoscere e rappresentare quantità diverse.</a:t>
                      </a:r>
                    </a:p>
                    <a:p>
                      <a:pPr marL="171450" indent="-171450" algn="just">
                        <a:buFont typeface="Wingdings" panose="05000000000000000000" pitchFamily="2" charset="2"/>
                        <a:buChar char="§"/>
                      </a:pPr>
                      <a:endParaRPr lang="it-IT" sz="1000" b="0" i="0" u="none" strike="noStrike" kern="1200" baseline="0" dirty="0">
                        <a:solidFill>
                          <a:srgbClr val="0070C0"/>
                        </a:solidFill>
                        <a:latin typeface="+mn-lt"/>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n-lt"/>
                          <a:ea typeface="+mn-ea"/>
                          <a:cs typeface="+mn-cs"/>
                        </a:rPr>
                        <a:t>Raccontare una semplice esperienza rispettando l’ordine temporale in cui avvengono i fatti </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n-lt"/>
                          <a:ea typeface="+mn-ea"/>
                          <a:cs typeface="+mn-cs"/>
                        </a:rPr>
                        <a:t> Formulare considerazioni-domande pertinenti rispetto al problema rilevato </a:t>
                      </a:r>
                    </a:p>
                    <a:p>
                      <a:pPr marL="0" indent="0" algn="just">
                        <a:buFont typeface="Wingdings" panose="05000000000000000000" pitchFamily="2" charset="2"/>
                        <a:buNone/>
                      </a:pPr>
                      <a:endParaRPr lang="it-IT" sz="1000" b="0" i="0" u="none" strike="noStrike" kern="1200" baseline="0" dirty="0">
                        <a:solidFill>
                          <a:srgbClr val="0070C0"/>
                        </a:solidFill>
                        <a:latin typeface="+mn-lt"/>
                        <a:ea typeface="+mn-ea"/>
                        <a:cs typeface="+mn-cs"/>
                      </a:endParaRPr>
                    </a:p>
                  </a:txBody>
                  <a:tcPr anchor="ctr" horzOverflow="overflow"/>
                </a:tc>
                <a:extLst>
                  <a:ext uri="{0D108BD9-81ED-4DB2-BD59-A6C34878D82A}">
                    <a16:rowId xmlns:a16="http://schemas.microsoft.com/office/drawing/2014/main" val="10002"/>
                  </a:ext>
                </a:extLst>
              </a:tr>
              <a:tr h="91694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u="none" strike="noStrike" cap="none" normalizeH="0" baseline="0" dirty="0">
                          <a:ln>
                            <a:noFill/>
                          </a:ln>
                          <a:solidFill>
                            <a:srgbClr val="0070C0"/>
                          </a:solidFill>
                          <a:effectLst/>
                          <a:latin typeface="Comic Sans MS" panose="030F0702030302020204" pitchFamily="66" charset="0"/>
                        </a:rPr>
                        <a:t>SPAZIO E FIGURE</a:t>
                      </a:r>
                      <a:endParaRPr kumimoji="0" lang="it-IT" sz="1000" b="1" i="0" u="none" strike="noStrike" cap="none" normalizeH="0" baseline="0" dirty="0">
                        <a:ln>
                          <a:noFill/>
                        </a:ln>
                        <a:solidFill>
                          <a:srgbClr val="0070C0"/>
                        </a:solidFill>
                        <a:effectLst/>
                        <a:latin typeface="Comic Sans MS" panose="030F0702030302020204" pitchFamily="66" charset="0"/>
                      </a:endParaRPr>
                    </a:p>
                  </a:txBody>
                  <a:tcPr anchor="ctr" horzOverflow="overflow">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rgbClr val="0070C0"/>
                          </a:solidFill>
                          <a:latin typeface="Comic Sans MS" panose="030F0702030302020204" pitchFamily="66" charset="0"/>
                          <a:ea typeface="+mn-ea"/>
                          <a:cs typeface="+mn-cs"/>
                        </a:rPr>
                        <a:t>Ha familiarità sia con le strategie del contare e dell’operare con i numeri sia con quelle necessarie per eseguire le prime misurazioni di lunghezza, peso e altre quantità</a:t>
                      </a:r>
                    </a:p>
                  </a:txBody>
                  <a:tcPr anchor="ctr" horzOverflow="overflow">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1" i="0" u="none" strike="noStrike" kern="1200" baseline="0" dirty="0">
                        <a:solidFill>
                          <a:srgbClr val="0070C0"/>
                        </a:solidFill>
                        <a:latin typeface="Comic Sans MS" panose="030F0702030302020204" pitchFamily="66" charset="0"/>
                        <a:ea typeface="+mn-ea"/>
                        <a:cs typeface="+mn-cs"/>
                      </a:endParaRPr>
                    </a:p>
                  </a:txBody>
                  <a:tcPr anchor="ctr" horzOverflow="overflow">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vMerge="1">
                  <a:txBody>
                    <a:bodyPr/>
                    <a:lstStyle/>
                    <a:p>
                      <a:endParaRPr lang="it-IT"/>
                    </a:p>
                  </a:txBody>
                  <a:tcPr/>
                </a:tc>
                <a:tc vMerge="1">
                  <a:txBody>
                    <a:bodyPr/>
                    <a:lstStyle/>
                    <a:p>
                      <a:endParaRPr lang="it-IT"/>
                    </a:p>
                  </a:txBody>
                  <a:tcPr/>
                </a:tc>
                <a:extLst>
                  <a:ext uri="{0D108BD9-81ED-4DB2-BD59-A6C34878D82A}">
                    <a16:rowId xmlns:a16="http://schemas.microsoft.com/office/drawing/2014/main" val="10003"/>
                  </a:ext>
                </a:extLst>
              </a:tr>
              <a:tr h="261446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1000" b="1" u="none" strike="noStrike" kern="1200" baseline="0" dirty="0">
                          <a:solidFill>
                            <a:srgbClr val="0070C0"/>
                          </a:solidFill>
                          <a:latin typeface="Comic Sans MS" panose="030F0702030302020204" pitchFamily="66" charset="0"/>
                        </a:rPr>
                        <a:t> RELAZIONI, DATI E PREVISIONI </a:t>
                      </a:r>
                    </a:p>
                  </a:txBody>
                  <a:tcPr anchor="ctr" horzOverflow="overflow">
                    <a:lnT w="12700" cap="flat" cmpd="sng" algn="ctr">
                      <a:solidFill>
                        <a:schemeClr val="tx2">
                          <a:lumMod val="60000"/>
                          <a:lumOff val="40000"/>
                        </a:schemeClr>
                      </a:solidFill>
                      <a:prstDash val="solid"/>
                      <a:round/>
                      <a:headEnd type="none" w="med" len="med"/>
                      <a:tailEnd type="none" w="med" len="med"/>
                    </a:lnT>
                  </a:tcPr>
                </a:tc>
                <a:tc>
                  <a:txBody>
                    <a:bodyPr/>
                    <a:lstStyle/>
                    <a:p>
                      <a:pPr marL="171450" indent="-171450">
                        <a:buFont typeface="Wingdings" panose="05000000000000000000" pitchFamily="2" charset="2"/>
                        <a:buChar char="Ø"/>
                      </a:pPr>
                      <a:r>
                        <a:rPr lang="it-IT" sz="1000" b="1" i="0" u="none" strike="noStrike" kern="1200" baseline="0" dirty="0">
                          <a:solidFill>
                            <a:srgbClr val="0070C0"/>
                          </a:solidFill>
                          <a:latin typeface="Comic Sans MS" panose="030F0702030302020204" pitchFamily="66" charset="0"/>
                          <a:ea typeface="+mn-ea"/>
                          <a:cs typeface="+mn-cs"/>
                        </a:rPr>
                        <a:t>Individua le posizioni di oggetti e persone nello spazio, utilizzando i diversi concetti topologici, segue correttamente un percorso sulla base di indicazioni verbali</a:t>
                      </a:r>
                    </a:p>
                  </a:txBody>
                  <a:tcPr horzOverflow="overflow">
                    <a:lnT w="12700" cap="flat" cmpd="sng" algn="ctr">
                      <a:solidFill>
                        <a:schemeClr val="tx2">
                          <a:lumMod val="60000"/>
                          <a:lumOff val="40000"/>
                        </a:schemeClr>
                      </a:solidFill>
                      <a:prstDash val="solid"/>
                      <a:round/>
                      <a:headEnd type="none" w="med" len="med"/>
                      <a:tailEnd type="none" w="med" len="med"/>
                    </a:lnT>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0" i="0" u="none" strike="noStrike" kern="1200" baseline="0" dirty="0">
                          <a:solidFill>
                            <a:srgbClr val="0070C0"/>
                          </a:solidFill>
                          <a:latin typeface="+mn-lt"/>
                          <a:ea typeface="+mn-ea"/>
                          <a:cs typeface="+mn-cs"/>
                        </a:rPr>
                        <a:t> Raccontare una semplice esperienza rispettando l’ordine temporale in cui avvengono i fatti </a:t>
                      </a:r>
                    </a:p>
                    <a:p>
                      <a:pPr marL="171450" indent="-171450">
                        <a:buFont typeface="Wingdings" panose="05000000000000000000" pitchFamily="2" charset="2"/>
                        <a:buChar char="Ø"/>
                      </a:pPr>
                      <a:endParaRPr lang="it-IT" sz="1000" b="1" i="0" u="none" strike="noStrike" kern="1200" baseline="0" dirty="0">
                        <a:solidFill>
                          <a:srgbClr val="0070C0"/>
                        </a:solidFill>
                        <a:latin typeface="Comic Sans MS" panose="030F0702030302020204" pitchFamily="66" charset="0"/>
                        <a:ea typeface="+mn-ea"/>
                        <a:cs typeface="+mn-cs"/>
                      </a:endParaRPr>
                    </a:p>
                  </a:txBody>
                  <a:tcPr anchor="ctr" horzOverflow="overflow">
                    <a:lnT w="12700" cap="flat" cmpd="sng" algn="ctr">
                      <a:solidFill>
                        <a:schemeClr val="tx2">
                          <a:lumMod val="60000"/>
                          <a:lumOff val="40000"/>
                        </a:schemeClr>
                      </a:solidFill>
                      <a:prstDash val="solid"/>
                      <a:round/>
                      <a:headEnd type="none" w="med" len="med"/>
                      <a:tailEnd type="none" w="med" len="med"/>
                    </a:lnT>
                  </a:tcPr>
                </a:tc>
                <a:tc vMerge="1">
                  <a:txBody>
                    <a:bodyPr/>
                    <a:lstStyle/>
                    <a:p>
                      <a:endParaRPr lang="it-IT"/>
                    </a:p>
                  </a:txBody>
                  <a:tcPr/>
                </a:tc>
                <a:tc vMerge="1">
                  <a:txBody>
                    <a:bodyPr/>
                    <a:lstStyle/>
                    <a:p>
                      <a:endParaRPr lang="it-IT"/>
                    </a:p>
                  </a:txBody>
                  <a:tcPr/>
                </a:tc>
                <a:extLst>
                  <a:ext uri="{0D108BD9-81ED-4DB2-BD59-A6C34878D82A}">
                    <a16:rowId xmlns:a16="http://schemas.microsoft.com/office/drawing/2014/main" val="10004"/>
                  </a:ext>
                </a:extLst>
              </a:tr>
            </a:tbl>
          </a:graphicData>
        </a:graphic>
      </p:graphicFrame>
      <p:sp>
        <p:nvSpPr>
          <p:cNvPr id="5" name="Segnaposto numero diapositiva 4"/>
          <p:cNvSpPr>
            <a:spLocks noGrp="1"/>
          </p:cNvSpPr>
          <p:nvPr>
            <p:ph type="sldNum" sz="quarter" idx="12"/>
          </p:nvPr>
        </p:nvSpPr>
        <p:spPr>
          <a:xfrm>
            <a:off x="8316416" y="6531818"/>
            <a:ext cx="650810" cy="298326"/>
          </a:xfrm>
        </p:spPr>
        <p:txBody>
          <a:bodyPr/>
          <a:lstStyle/>
          <a:p>
            <a:fld id="{FF435FF0-A5BC-47FA-9B2B-A8C23C837CEF}" type="slidenum">
              <a:rPr lang="it-IT" smtClean="0"/>
              <a:pPr/>
              <a:t>32</a:t>
            </a:fld>
            <a:endParaRPr lang="it-IT" dirty="0"/>
          </a:p>
        </p:txBody>
      </p:sp>
    </p:spTree>
    <p:extLst>
      <p:ext uri="{BB962C8B-B14F-4D97-AF65-F5344CB8AC3E}">
        <p14:creationId xmlns:p14="http://schemas.microsoft.com/office/powerpoint/2010/main" val="10718992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485900" y="188913"/>
            <a:ext cx="6094413" cy="738187"/>
          </a:xfrm>
          <a:prstGeom prst="rect">
            <a:avLst/>
          </a:prstGeom>
          <a:noFill/>
          <a:ln w="9525">
            <a:noFill/>
            <a:miter lim="800000"/>
            <a:headEnd/>
            <a:tailEnd/>
          </a:ln>
          <a:effectLst/>
        </p:spPr>
        <p:txBody>
          <a:bodyPr wrap="none">
            <a:spAutoFit/>
          </a:bodyPr>
          <a:lstStyle/>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cs typeface="+mn-cs"/>
              </a:rPr>
              <a:t>PROGETTAZIONE ANNUALE PER LO SVILUPPO DI COMPETENZE</a:t>
            </a:r>
          </a:p>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cs typeface="+mn-cs"/>
              </a:rPr>
              <a:t>LA CONOSCENZA DEL MONDO (SCIENZE)</a:t>
            </a:r>
          </a:p>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cs typeface="+mn-cs"/>
              </a:rPr>
              <a:t>   </a:t>
            </a:r>
            <a:r>
              <a:rPr lang="it-IT" sz="1400" b="1" dirty="0">
                <a:solidFill>
                  <a:schemeClr val="tx2">
                    <a:lumMod val="60000"/>
                    <a:lumOff val="40000"/>
                  </a:schemeClr>
                </a:solidFill>
                <a:latin typeface="Comic Sans MS" panose="030F0702030302020204" pitchFamily="66" charset="0"/>
              </a:rPr>
              <a:t>ANNI 5</a:t>
            </a:r>
            <a:r>
              <a:rPr lang="it-IT" sz="1400" b="1" dirty="0">
                <a:solidFill>
                  <a:schemeClr val="tx2">
                    <a:lumMod val="60000"/>
                    <a:lumOff val="40000"/>
                  </a:schemeClr>
                </a:solidFill>
                <a:latin typeface="Comic Sans MS" panose="030F0702030302020204" pitchFamily="66" charset="0"/>
                <a:cs typeface="+mn-cs"/>
              </a:rPr>
              <a:t> </a:t>
            </a:r>
          </a:p>
        </p:txBody>
      </p:sp>
      <p:graphicFrame>
        <p:nvGraphicFramePr>
          <p:cNvPr id="50241" name="Group 65"/>
          <p:cNvGraphicFramePr>
            <a:graphicFrameLocks noGrp="1"/>
          </p:cNvGraphicFramePr>
          <p:nvPr>
            <p:extLst>
              <p:ext uri="{D42A27DB-BD31-4B8C-83A1-F6EECF244321}">
                <p14:modId xmlns:p14="http://schemas.microsoft.com/office/powerpoint/2010/main" val="3435930570"/>
              </p:ext>
            </p:extLst>
          </p:nvPr>
        </p:nvGraphicFramePr>
        <p:xfrm>
          <a:off x="206152" y="927100"/>
          <a:ext cx="8352929" cy="5313241"/>
        </p:xfrm>
        <a:graphic>
          <a:graphicData uri="http://schemas.openxmlformats.org/drawingml/2006/table">
            <a:tbl>
              <a:tblPr>
                <a:tableStyleId>{BC89EF96-8CEA-46FF-86C4-4CE0E7609802}</a:tableStyleId>
              </a:tblPr>
              <a:tblGrid>
                <a:gridCol w="837456">
                  <a:extLst>
                    <a:ext uri="{9D8B030D-6E8A-4147-A177-3AD203B41FA5}">
                      <a16:colId xmlns:a16="http://schemas.microsoft.com/office/drawing/2014/main" val="20000"/>
                    </a:ext>
                  </a:extLst>
                </a:gridCol>
                <a:gridCol w="2130295">
                  <a:extLst>
                    <a:ext uri="{9D8B030D-6E8A-4147-A177-3AD203B41FA5}">
                      <a16:colId xmlns:a16="http://schemas.microsoft.com/office/drawing/2014/main" val="20001"/>
                    </a:ext>
                  </a:extLst>
                </a:gridCol>
                <a:gridCol w="1542113">
                  <a:extLst>
                    <a:ext uri="{9D8B030D-6E8A-4147-A177-3AD203B41FA5}">
                      <a16:colId xmlns:a16="http://schemas.microsoft.com/office/drawing/2014/main" val="20002"/>
                    </a:ext>
                  </a:extLst>
                </a:gridCol>
                <a:gridCol w="2088344">
                  <a:extLst>
                    <a:ext uri="{9D8B030D-6E8A-4147-A177-3AD203B41FA5}">
                      <a16:colId xmlns:a16="http://schemas.microsoft.com/office/drawing/2014/main" val="20003"/>
                    </a:ext>
                  </a:extLst>
                </a:gridCol>
                <a:gridCol w="1754721">
                  <a:extLst>
                    <a:ext uri="{9D8B030D-6E8A-4147-A177-3AD203B41FA5}">
                      <a16:colId xmlns:a16="http://schemas.microsoft.com/office/drawing/2014/main" val="3815754123"/>
                    </a:ext>
                  </a:extLst>
                </a:gridCol>
              </a:tblGrid>
              <a:tr h="1001788">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12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marL="91434" marR="91434" marT="45712" marB="45712"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12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marL="91434" marR="91434" marT="45712" marB="45712"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marL="91434" marR="91434" marT="45712" marB="45712"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CINQUE ANNI</a:t>
                      </a:r>
                    </a:p>
                  </a:txBody>
                  <a:tcPr marL="91434" marR="91434" marT="45712" marB="45712"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marL="91434" marR="91434" marT="45712" marB="45712" anchor="ctr" horzOverflow="overflow"/>
                </a:tc>
                <a:extLst>
                  <a:ext uri="{0D108BD9-81ED-4DB2-BD59-A6C34878D82A}">
                    <a16:rowId xmlns:a16="http://schemas.microsoft.com/office/drawing/2014/main" val="10001"/>
                  </a:ext>
                </a:extLst>
              </a:tr>
              <a:tr h="100013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it-IT" sz="1000" b="1" i="0" dirty="0">
                          <a:solidFill>
                            <a:schemeClr val="tx2">
                              <a:lumMod val="60000"/>
                              <a:lumOff val="40000"/>
                            </a:schemeClr>
                          </a:solidFill>
                          <a:latin typeface="Comic Sans MS" pitchFamily="66" charset="0"/>
                        </a:rPr>
                        <a:t>ESPLORARE E DESCRIVERE OGGETTI E MATERIALI</a:t>
                      </a:r>
                      <a:endParaRPr kumimoji="0" lang="it-IT" sz="1000" b="1" i="0" u="none" strike="noStrike" cap="none" normalizeH="0" baseline="0" dirty="0">
                        <a:ln>
                          <a:noFill/>
                        </a:ln>
                        <a:solidFill>
                          <a:schemeClr val="tx2">
                            <a:lumMod val="60000"/>
                            <a:lumOff val="40000"/>
                          </a:schemeClr>
                        </a:solidFill>
                        <a:effectLst/>
                        <a:latin typeface="Comic Sans MS" pitchFamily="66" charset="0"/>
                      </a:endParaRPr>
                    </a:p>
                  </a:txBody>
                  <a:tcPr marL="91434" marR="91434" marT="45712" marB="45712" anchor="ctr" horzOverflow="overflow"/>
                </a:tc>
                <a:tc>
                  <a:txBody>
                    <a:bodyPr/>
                    <a:lstStyle/>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Formulare ipotesi, considerazioni e spiegazioni personali sui cambiamenti ed i fenomeni naturali, fatti ed eventi.</a:t>
                      </a:r>
                    </a:p>
                  </a:txBody>
                  <a:tcPr anchor="ct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mj-lt"/>
                          <a:ea typeface="+mn-ea"/>
                          <a:cs typeface="+mn-cs"/>
                        </a:rPr>
                        <a:t>Conoscere i cambiamenti  di fenomeni naturali.</a:t>
                      </a:r>
                    </a:p>
                  </a:txBody>
                  <a:tcPr anchor="ctr" horzOverflow="overflow"/>
                </a:tc>
                <a:tc rowSpan="3">
                  <a:txBody>
                    <a:bodyPr/>
                    <a:lstStyle/>
                    <a:p>
                      <a:pPr marL="171450" indent="-171450" algn="l">
                        <a:buFont typeface="Wingdings" panose="05000000000000000000" pitchFamily="2" charset="2"/>
                        <a:buChar char="§"/>
                      </a:pPr>
                      <a:r>
                        <a:rPr lang="it-IT" sz="1000" b="0" i="0" u="none" strike="noStrike" kern="1200" baseline="0" dirty="0">
                          <a:solidFill>
                            <a:srgbClr val="0070C0"/>
                          </a:solidFill>
                          <a:latin typeface="+mj-lt"/>
                          <a:ea typeface="+mn-ea"/>
                          <a:cs typeface="+mn-cs"/>
                        </a:rPr>
                        <a:t> Distingue su immagini la notte e il giorno  </a:t>
                      </a:r>
                    </a:p>
                    <a:p>
                      <a:pPr marL="171450" indent="-171450" algn="l">
                        <a:buFont typeface="Wingdings" panose="05000000000000000000" pitchFamily="2" charset="2"/>
                        <a:buChar char="§"/>
                      </a:pPr>
                      <a:r>
                        <a:rPr lang="it-IT" sz="1000" b="0" i="0" u="none" strike="noStrike" kern="1200" baseline="0" dirty="0">
                          <a:solidFill>
                            <a:srgbClr val="0070C0"/>
                          </a:solidFill>
                          <a:latin typeface="+mj-lt"/>
                          <a:ea typeface="+mn-ea"/>
                          <a:cs typeface="+mn-cs"/>
                        </a:rPr>
                        <a:t>Acquisisce il concetto di successione temporale (prima, dopo) in relazione ad esperienze di vita quotidiana, riferibili           </a:t>
                      </a:r>
                    </a:p>
                    <a:p>
                      <a:pPr marL="0" indent="0" algn="l">
                        <a:buFont typeface="Wingdings" panose="05000000000000000000" pitchFamily="2" charset="2"/>
                        <a:buNone/>
                      </a:pPr>
                      <a:r>
                        <a:rPr lang="it-IT" sz="1000" b="0" i="0" u="none" strike="noStrike" kern="1200" baseline="0" dirty="0">
                          <a:solidFill>
                            <a:srgbClr val="0070C0"/>
                          </a:solidFill>
                          <a:latin typeface="+mj-lt"/>
                          <a:ea typeface="+mn-ea"/>
                          <a:cs typeface="+mn-cs"/>
                        </a:rPr>
                        <a:t>   alla  giornata scolastica ,ai cicli naturali</a:t>
                      </a:r>
                    </a:p>
                    <a:p>
                      <a:pPr marL="0" indent="0" algn="l">
                        <a:buFont typeface="Wingdings" panose="05000000000000000000" pitchFamily="2" charset="2"/>
                        <a:buNone/>
                      </a:pPr>
                      <a:r>
                        <a:rPr lang="it-IT" sz="1000" b="0" i="0" u="none" strike="noStrike" kern="1200" baseline="0" dirty="0">
                          <a:solidFill>
                            <a:srgbClr val="0070C0"/>
                          </a:solidFill>
                          <a:latin typeface="+mj-lt"/>
                          <a:ea typeface="+mn-ea"/>
                          <a:cs typeface="+mn-cs"/>
                        </a:rPr>
                        <a:t>     e a elementari esperienze scientifiche.</a:t>
                      </a:r>
                    </a:p>
                    <a:p>
                      <a:pPr marL="171450" indent="-171450" algn="l">
                        <a:buFont typeface="Wingdings" panose="05000000000000000000" pitchFamily="2" charset="2"/>
                        <a:buChar char="§"/>
                      </a:pPr>
                      <a:r>
                        <a:rPr lang="it-IT" sz="1000" b="0" i="0" u="none" strike="noStrike" kern="1200" baseline="0" dirty="0">
                          <a:solidFill>
                            <a:srgbClr val="0070C0"/>
                          </a:solidFill>
                          <a:latin typeface="+mj-lt"/>
                          <a:ea typeface="+mn-ea"/>
                          <a:cs typeface="+mn-cs"/>
                        </a:rPr>
                        <a:t>Formula previsioni e prime ipotesi.</a:t>
                      </a:r>
                    </a:p>
                    <a:p>
                      <a:pPr marL="171450" indent="-171450" algn="just">
                        <a:buFont typeface="Wingdings" panose="05000000000000000000" pitchFamily="2" charset="2"/>
                        <a:buChar char="§"/>
                      </a:pPr>
                      <a:r>
                        <a:rPr lang="it-IT" sz="1000" b="0" i="0" u="none" strike="noStrike" kern="1200" baseline="0" dirty="0">
                          <a:solidFill>
                            <a:srgbClr val="0070C0"/>
                          </a:solidFill>
                          <a:latin typeface="+mj-lt"/>
                          <a:ea typeface="+mn-ea"/>
                          <a:cs typeface="+mn-cs"/>
                        </a:rPr>
                        <a:t>Riconosce gli effetti delle emozioni sul nostro corpo(rossore del volto, battito del </a:t>
                      </a:r>
                      <a:r>
                        <a:rPr lang="it-IT" sz="1000" b="0" i="0" u="none" strike="noStrike" kern="1200" baseline="0" dirty="0" err="1">
                          <a:solidFill>
                            <a:srgbClr val="0070C0"/>
                          </a:solidFill>
                          <a:latin typeface="+mj-lt"/>
                          <a:ea typeface="+mn-ea"/>
                          <a:cs typeface="+mn-cs"/>
                        </a:rPr>
                        <a:t>cuore,ecc</a:t>
                      </a:r>
                      <a:r>
                        <a:rPr lang="it-IT" sz="1000" b="0" i="0" u="none" strike="noStrike" kern="1200" baseline="0" dirty="0">
                          <a:solidFill>
                            <a:srgbClr val="0070C0"/>
                          </a:solidFill>
                          <a:latin typeface="+mj-lt"/>
                          <a:ea typeface="+mn-ea"/>
                          <a:cs typeface="+mn-cs"/>
                        </a:rPr>
                        <a:t>) </a:t>
                      </a:r>
                    </a:p>
                    <a:p>
                      <a:pPr marL="171450" indent="-171450" algn="l">
                        <a:buFont typeface="Wingdings" panose="05000000000000000000" pitchFamily="2" charset="2"/>
                        <a:buChar char="§"/>
                      </a:pPr>
                      <a:r>
                        <a:rPr lang="it-IT" sz="1000" b="0" i="0" u="none" strike="noStrike" kern="1200" baseline="0" dirty="0">
                          <a:solidFill>
                            <a:srgbClr val="0070C0"/>
                          </a:solidFill>
                          <a:latin typeface="+mj-lt"/>
                          <a:ea typeface="+mn-ea"/>
                          <a:cs typeface="+mn-cs"/>
                        </a:rPr>
                        <a:t>Formula proposte per risolvere situazioni problematiche.</a:t>
                      </a:r>
                    </a:p>
                    <a:p>
                      <a:pPr marL="171450" indent="-171450" algn="l">
                        <a:buFont typeface="Wingdings" panose="05000000000000000000" pitchFamily="2" charset="2"/>
                        <a:buChar char="§"/>
                      </a:pPr>
                      <a:r>
                        <a:rPr lang="it-IT" sz="1000" b="0" i="0" u="none" strike="noStrike" kern="1200" baseline="0" dirty="0">
                          <a:solidFill>
                            <a:srgbClr val="0070C0"/>
                          </a:solidFill>
                          <a:latin typeface="+mj-lt"/>
                          <a:ea typeface="+mn-ea"/>
                          <a:cs typeface="+mn-cs"/>
                        </a:rPr>
                        <a:t>Descrive le sperimentazioni effettuate.</a:t>
                      </a:r>
                    </a:p>
                    <a:p>
                      <a:pPr marL="171450" indent="-171450" algn="l">
                        <a:buFont typeface="Wingdings" panose="05000000000000000000" pitchFamily="2" charset="2"/>
                        <a:buChar char="§"/>
                      </a:pPr>
                      <a:r>
                        <a:rPr lang="it-IT" sz="1000" b="0" i="0" u="none" strike="noStrike" kern="1200" baseline="0" dirty="0">
                          <a:solidFill>
                            <a:srgbClr val="0070C0"/>
                          </a:solidFill>
                          <a:latin typeface="+mj-lt"/>
                          <a:ea typeface="+mn-ea"/>
                          <a:cs typeface="+mn-cs"/>
                        </a:rPr>
                        <a:t>Dimostra autonomia nelle prassi igienico-sanitarie.</a:t>
                      </a:r>
                    </a:p>
                    <a:p>
                      <a:pPr marL="171450" indent="-171450" algn="l">
                        <a:buFont typeface="Wingdings" panose="05000000000000000000" pitchFamily="2" charset="2"/>
                        <a:buChar char="§"/>
                      </a:pPr>
                      <a:r>
                        <a:rPr lang="it-IT" sz="1000" b="0" i="0" u="none" strike="noStrike" kern="1200" baseline="0" dirty="0">
                          <a:solidFill>
                            <a:srgbClr val="0070C0"/>
                          </a:solidFill>
                          <a:latin typeface="+mj-lt"/>
                          <a:ea typeface="+mn-ea"/>
                          <a:cs typeface="+mn-cs"/>
                        </a:rPr>
                        <a:t>Compie  autonomamente corrette abitudini alimentari.  </a:t>
                      </a:r>
                    </a:p>
                    <a:p>
                      <a:pPr algn="l"/>
                      <a:r>
                        <a:rPr lang="it-IT" sz="1000" b="0" i="0" u="none" strike="noStrike" kern="1200" baseline="0" dirty="0">
                          <a:solidFill>
                            <a:srgbClr val="0070C0"/>
                          </a:solidFill>
                          <a:latin typeface="+mj-lt"/>
                          <a:ea typeface="+mn-ea"/>
                          <a:cs typeface="+mn-cs"/>
                        </a:rPr>
                        <a:t>	</a:t>
                      </a:r>
                    </a:p>
                  </a:txBody>
                  <a:tcPr marL="91434" marR="91434" marT="45712" marB="45712" anchor="ctr" horzOverflow="overflow"/>
                </a:tc>
                <a:tc rowSpan="3">
                  <a:txBody>
                    <a:bodyPr/>
                    <a:lstStyle/>
                    <a:p>
                      <a:pPr marL="0" indent="0" algn="l">
                        <a:buFont typeface="Wingdings" panose="05000000000000000000" pitchFamily="2" charset="2"/>
                        <a:buNone/>
                      </a:pPr>
                      <a:endParaRPr lang="it-IT" sz="1000" b="0" i="0" u="none" strike="noStrike" kern="1200" baseline="0" dirty="0">
                        <a:solidFill>
                          <a:srgbClr val="0070C0"/>
                        </a:solidFill>
                        <a:latin typeface="Comic Sans MS" panose="030F0702030302020204" pitchFamily="66" charset="0"/>
                        <a:ea typeface="+mn-ea"/>
                        <a:cs typeface="+mn-cs"/>
                      </a:endParaRPr>
                    </a:p>
                    <a:p>
                      <a:pPr marL="0" indent="0" algn="l">
                        <a:buFont typeface="Wingdings" panose="05000000000000000000" pitchFamily="2" charset="2"/>
                        <a:buNone/>
                      </a:pPr>
                      <a:r>
                        <a:rPr lang="it-IT" sz="1000" b="0" i="0" u="none" strike="noStrike" kern="1200" baseline="0" dirty="0">
                          <a:solidFill>
                            <a:srgbClr val="0070C0"/>
                          </a:solidFill>
                          <a:latin typeface="Comic Sans MS" panose="030F0702030302020204" pitchFamily="66" charset="0"/>
                          <a:ea typeface="+mn-ea"/>
                          <a:cs typeface="+mn-cs"/>
                        </a:rPr>
                        <a:t> </a:t>
                      </a:r>
                    </a:p>
                    <a:p>
                      <a:pPr marL="171450" indent="-171450" algn="l">
                        <a:buFont typeface="Wingdings" panose="05000000000000000000" pitchFamily="2" charset="2"/>
                        <a:buChar char="§"/>
                      </a:pPr>
                      <a:r>
                        <a:rPr lang="it-IT" sz="1000" b="0" i="0" u="none" strike="noStrike" kern="1200" baseline="0" dirty="0">
                          <a:solidFill>
                            <a:srgbClr val="0070C0"/>
                          </a:solidFill>
                          <a:latin typeface="+mn-lt"/>
                          <a:ea typeface="+mn-ea"/>
                          <a:cs typeface="+mn-cs"/>
                        </a:rPr>
                        <a:t>Acquisire il concetto di successione temporale (prima, dopo) in relazione ad esperienze di vita quotidiana, 	</a:t>
                      </a:r>
                    </a:p>
                    <a:p>
                      <a:pPr marL="171450" indent="-171450" algn="l">
                        <a:buFont typeface="Wingdings" panose="05000000000000000000" pitchFamily="2" charset="2"/>
                        <a:buChar char="§"/>
                      </a:pPr>
                      <a:r>
                        <a:rPr lang="it-IT" sz="1000" b="0" i="0" u="none" strike="noStrike" kern="1200" baseline="0" dirty="0">
                          <a:solidFill>
                            <a:srgbClr val="0070C0"/>
                          </a:solidFill>
                          <a:latin typeface="+mn-lt"/>
                          <a:ea typeface="+mn-ea"/>
                          <a:cs typeface="+mn-cs"/>
                        </a:rPr>
                        <a:t>Conoscere i cambiamenti  di fenomeni naturali</a:t>
                      </a:r>
                    </a:p>
                    <a:p>
                      <a:pPr marL="171450" indent="-171450">
                        <a:buFont typeface="Wingdings" panose="05000000000000000000" pitchFamily="2" charset="2"/>
                        <a:buChar char="§"/>
                      </a:pPr>
                      <a:r>
                        <a:rPr lang="it-IT" sz="1000" b="0" i="0" u="none" strike="noStrike" kern="1200" baseline="0" dirty="0">
                          <a:solidFill>
                            <a:srgbClr val="0070C0"/>
                          </a:solidFill>
                          <a:latin typeface="+mn-lt"/>
                          <a:ea typeface="+mn-ea"/>
                          <a:cs typeface="+mn-cs"/>
                        </a:rPr>
                        <a:t>Eseguire corrette abitudini igienico   e alimentari.</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n-lt"/>
                          <a:ea typeface="+mn-ea"/>
                          <a:cs typeface="+mn-cs"/>
                        </a:rPr>
                        <a:t>Rappresentare graficamente  le sperimentazioni effettuate.</a:t>
                      </a:r>
                    </a:p>
                    <a:p>
                      <a:pPr marL="171450" indent="-171450" algn="l">
                        <a:buFont typeface="Wingdings" panose="05000000000000000000" pitchFamily="2" charset="2"/>
                        <a:buChar char="§"/>
                      </a:pPr>
                      <a:endParaRPr lang="it-IT" sz="1000" b="0" i="0" u="none" strike="noStrike" kern="1200" baseline="0" dirty="0">
                        <a:solidFill>
                          <a:srgbClr val="0070C0"/>
                        </a:solidFill>
                        <a:latin typeface="Comic Sans MS" panose="030F0702030302020204" pitchFamily="66" charset="0"/>
                        <a:ea typeface="+mn-ea"/>
                        <a:cs typeface="+mn-cs"/>
                      </a:endParaRPr>
                    </a:p>
                  </a:txBody>
                  <a:tcPr marL="91434" marR="91434" marT="45712" marB="45712" anchor="ctr" horzOverflow="overflow"/>
                </a:tc>
                <a:extLst>
                  <a:ext uri="{0D108BD9-81ED-4DB2-BD59-A6C34878D82A}">
                    <a16:rowId xmlns:a16="http://schemas.microsoft.com/office/drawing/2014/main" val="10002"/>
                  </a:ext>
                </a:extLst>
              </a:tr>
              <a:tr h="797281">
                <a:tc>
                  <a:txBody>
                    <a:bodyPr/>
                    <a:lstStyle/>
                    <a:p>
                      <a:pPr marL="0" indent="0" algn="ctr" eaLnBrk="0" fontAlgn="base" hangingPunct="0">
                        <a:spcBef>
                          <a:spcPct val="0"/>
                        </a:spcBef>
                        <a:spcAft>
                          <a:spcPct val="0"/>
                        </a:spcAft>
                        <a:buFont typeface="Wingdings" pitchFamily="2" charset="2"/>
                        <a:buNone/>
                        <a:tabLst>
                          <a:tab pos="0" algn="l"/>
                        </a:tabLst>
                      </a:pPr>
                      <a:r>
                        <a:rPr lang="it-IT" sz="1000" b="1" i="0" dirty="0">
                          <a:solidFill>
                            <a:schemeClr val="tx2">
                              <a:lumMod val="60000"/>
                              <a:lumOff val="40000"/>
                            </a:schemeClr>
                          </a:solidFill>
                          <a:latin typeface="Comic Sans MS" pitchFamily="66" charset="0"/>
                        </a:rPr>
                        <a:t>OSSERVARE E SPERIMENTARE SUL CAMPO</a:t>
                      </a:r>
                    </a:p>
                  </a:txBody>
                  <a:tcPr marL="91434" marR="91434" marT="45712" marB="45712"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Conoscere le stagioni e collegare questi fenomeni atmosferici, mutamenti della natura, attività e comportamenti dell’uomo e degli animali.</a:t>
                      </a: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1" i="0" u="none" strike="noStrike" kern="1200" baseline="0" dirty="0">
                        <a:solidFill>
                          <a:srgbClr val="00B050"/>
                        </a:solidFill>
                        <a:latin typeface="+mj-lt"/>
                        <a:ea typeface="+mn-ea"/>
                        <a:cs typeface="+mn-cs"/>
                      </a:endParaRPr>
                    </a:p>
                  </a:txBody>
                  <a:tcPr anchor="ctr" horzOverflow="overflow"/>
                </a:tc>
                <a:tc vMerge="1">
                  <a:txBody>
                    <a:bodyPr/>
                    <a:lstStyle/>
                    <a:p>
                      <a:pPr marL="171450" marR="0" lvl="0" indent="-17145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endParaRPr lang="it-IT" sz="1200" kern="1200" dirty="0">
                        <a:solidFill>
                          <a:schemeClr val="tx2">
                            <a:lumMod val="60000"/>
                            <a:lumOff val="40000"/>
                          </a:schemeClr>
                        </a:solidFill>
                        <a:latin typeface="Comic Sans MS" pitchFamily="66" charset="0"/>
                        <a:ea typeface="+mn-ea"/>
                        <a:cs typeface="+mn-cs"/>
                      </a:endParaRPr>
                    </a:p>
                  </a:txBody>
                  <a:tcPr marL="91434" marR="91434" marT="45712" marB="45712" anchor="ctr" horzOverflow="overflow"/>
                </a:tc>
                <a:tc vMerge="1">
                  <a:txBody>
                    <a:bodyPr/>
                    <a:lstStyle/>
                    <a:p>
                      <a:endParaRPr lang="it-IT"/>
                    </a:p>
                  </a:txBody>
                  <a:tcPr/>
                </a:tc>
                <a:extLst>
                  <a:ext uri="{0D108BD9-81ED-4DB2-BD59-A6C34878D82A}">
                    <a16:rowId xmlns:a16="http://schemas.microsoft.com/office/drawing/2014/main" val="10003"/>
                  </a:ext>
                </a:extLst>
              </a:tr>
              <a:tr h="1588617">
                <a:tc>
                  <a:txBody>
                    <a:bodyPr/>
                    <a:lstStyle/>
                    <a:p>
                      <a:pPr marL="0" indent="0" algn="ctr" eaLnBrk="0" fontAlgn="base" hangingPunct="0">
                        <a:spcBef>
                          <a:spcPct val="0"/>
                        </a:spcBef>
                        <a:spcAft>
                          <a:spcPct val="0"/>
                        </a:spcAft>
                        <a:buFont typeface="Wingdings" pitchFamily="2" charset="2"/>
                        <a:buNone/>
                        <a:tabLst>
                          <a:tab pos="0" algn="l"/>
                        </a:tabLst>
                      </a:pPr>
                      <a:r>
                        <a:rPr lang="it-IT" sz="1000" b="1" i="0" dirty="0">
                          <a:solidFill>
                            <a:schemeClr val="tx2">
                              <a:lumMod val="60000"/>
                              <a:lumOff val="40000"/>
                            </a:schemeClr>
                          </a:solidFill>
                          <a:latin typeface="Comic Sans MS" pitchFamily="66" charset="0"/>
                        </a:rPr>
                        <a:t>L’UOMO I VIVENTI E L’AMBIENTE</a:t>
                      </a:r>
                    </a:p>
                  </a:txBody>
                  <a:tcPr marL="91434" marR="91434" marT="45712" marB="45712" anchor="ct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Comprendere che il proprio corpo e la natura necessitano di cure ,svolgendo autonomamente corrette abitudini igienico-sanitarie</a:t>
                      </a:r>
                    </a:p>
                  </a:txBody>
                  <a:tcPr horzOverflow="overflow"/>
                </a:tc>
                <a:tc>
                  <a:txBody>
                    <a:bodyPr/>
                    <a:lstStyle/>
                    <a:p>
                      <a:pPr marL="171450" indent="-171450">
                        <a:buFont typeface="Wingdings" panose="05000000000000000000" pitchFamily="2" charset="2"/>
                        <a:buChar char="Ø"/>
                      </a:pPr>
                      <a:r>
                        <a:rPr lang="it-IT" sz="1000" b="1" i="0" u="none" strike="noStrike" kern="1200" baseline="0" dirty="0">
                          <a:solidFill>
                            <a:srgbClr val="0070C0"/>
                          </a:solidFill>
                          <a:latin typeface="+mj-lt"/>
                          <a:ea typeface="+mn-ea"/>
                          <a:cs typeface="+mn-cs"/>
                        </a:rPr>
                        <a:t>Eseguire corrette abitudini igienico   e alimentari.</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rgbClr val="0070C0"/>
                          </a:solidFill>
                          <a:latin typeface="+mj-lt"/>
                          <a:ea typeface="+mn-ea"/>
                          <a:cs typeface="+mn-cs"/>
                        </a:rPr>
                        <a:t>Rappresentare graficamente  le sperimentazioni effettuate.</a:t>
                      </a:r>
                    </a:p>
                    <a:p>
                      <a:pPr marL="171450" indent="-171450">
                        <a:buFont typeface="Wingdings" panose="05000000000000000000" pitchFamily="2" charset="2"/>
                        <a:buChar char="Ø"/>
                      </a:pPr>
                      <a:endParaRPr lang="it-IT" sz="1000" b="1" i="0" u="none" strike="noStrike" kern="1200" baseline="0" dirty="0">
                        <a:solidFill>
                          <a:srgbClr val="FF0000"/>
                        </a:solidFill>
                        <a:latin typeface="+mj-lt"/>
                        <a:ea typeface="+mn-ea"/>
                        <a:cs typeface="+mn-cs"/>
                      </a:endParaRPr>
                    </a:p>
                  </a:txBody>
                  <a:tcPr anchor="ctr" horzOverflow="overflow"/>
                </a:tc>
                <a:tc vMerge="1">
                  <a:txBody>
                    <a:bodyPr/>
                    <a:lstStyle/>
                    <a:p>
                      <a:pPr marL="171450" marR="0" lvl="0" indent="-17145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pPr>
                      <a:endParaRPr lang="it-IT" sz="1200" kern="1200" dirty="0">
                        <a:solidFill>
                          <a:schemeClr val="tx2">
                            <a:lumMod val="60000"/>
                            <a:lumOff val="40000"/>
                          </a:schemeClr>
                        </a:solidFill>
                        <a:latin typeface="Comic Sans MS" pitchFamily="66" charset="0"/>
                        <a:ea typeface="+mn-ea"/>
                        <a:cs typeface="+mn-cs"/>
                      </a:endParaRPr>
                    </a:p>
                  </a:txBody>
                  <a:tcPr marL="91434" marR="91434" marT="45712" marB="45712" anchor="ctr" horzOverflow="overflow"/>
                </a:tc>
                <a:tc vMerge="1">
                  <a:txBody>
                    <a:bodyPr/>
                    <a:lstStyle/>
                    <a:p>
                      <a:endParaRPr lang="it-IT" dirty="0"/>
                    </a:p>
                  </a:txBody>
                  <a:tcPr/>
                </a:tc>
                <a:extLst>
                  <a:ext uri="{0D108BD9-81ED-4DB2-BD59-A6C34878D82A}">
                    <a16:rowId xmlns:a16="http://schemas.microsoft.com/office/drawing/2014/main" val="10004"/>
                  </a:ext>
                </a:extLst>
              </a:tr>
            </a:tbl>
          </a:graphicData>
        </a:graphic>
      </p:graphicFrame>
      <p:sp>
        <p:nvSpPr>
          <p:cNvPr id="5" name="Segnaposto numero diapositiva 4"/>
          <p:cNvSpPr>
            <a:spLocks noGrp="1"/>
          </p:cNvSpPr>
          <p:nvPr>
            <p:ph type="sldNum" sz="quarter" idx="12"/>
          </p:nvPr>
        </p:nvSpPr>
        <p:spPr>
          <a:xfrm>
            <a:off x="6804248" y="6492875"/>
            <a:ext cx="2133600" cy="365125"/>
          </a:xfrm>
        </p:spPr>
        <p:txBody>
          <a:bodyPr/>
          <a:lstStyle/>
          <a:p>
            <a:pPr>
              <a:defRPr/>
            </a:pPr>
            <a:fld id="{9A2F3F52-516A-4C2A-A35D-0525D11FDC03}" type="slidenum">
              <a:rPr lang="it-IT"/>
              <a:pPr>
                <a:defRPr/>
              </a:pPr>
              <a:t>33</a:t>
            </a:fld>
            <a:endParaRPr lang="it-IT" dirty="0"/>
          </a:p>
        </p:txBody>
      </p:sp>
    </p:spTree>
    <p:extLst>
      <p:ext uri="{BB962C8B-B14F-4D97-AF65-F5344CB8AC3E}">
        <p14:creationId xmlns:p14="http://schemas.microsoft.com/office/powerpoint/2010/main" val="13368098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ChangeArrowheads="1"/>
          </p:cNvSpPr>
          <p:nvPr/>
        </p:nvSpPr>
        <p:spPr bwMode="auto">
          <a:xfrm>
            <a:off x="1618988" y="260350"/>
            <a:ext cx="60949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it-IT" altLang="it-IT" sz="1400" b="1" dirty="0">
                <a:solidFill>
                  <a:srgbClr val="558ED5"/>
                </a:solidFill>
                <a:latin typeface="Comic Sans MS" pitchFamily="66" charset="0"/>
              </a:rPr>
              <a:t>PROGETTAZIONE ANNUALE PER LO SVILUPPO DI COMPETENZE</a:t>
            </a:r>
            <a:endParaRPr lang="it-IT" altLang="it-IT" sz="1400" dirty="0">
              <a:solidFill>
                <a:srgbClr val="558ED5"/>
              </a:solidFill>
              <a:latin typeface="Comic Sans MS" pitchFamily="66" charset="0"/>
            </a:endParaRPr>
          </a:p>
          <a:p>
            <a:pPr algn="ctr" eaLnBrk="1" hangingPunct="1"/>
            <a:r>
              <a:rPr lang="it-IT" altLang="it-IT" sz="1400" b="1" dirty="0">
                <a:solidFill>
                  <a:srgbClr val="558ED5"/>
                </a:solidFill>
                <a:latin typeface="Comic Sans MS" pitchFamily="66" charset="0"/>
              </a:rPr>
              <a:t>LA CONOSCENZA DEL MONDO(TECNOLOGIA)</a:t>
            </a:r>
          </a:p>
          <a:p>
            <a:pPr algn="ctr" eaLnBrk="1" hangingPunct="1"/>
            <a:r>
              <a:rPr lang="it-IT" altLang="it-IT" sz="1400" b="1" dirty="0">
                <a:solidFill>
                  <a:srgbClr val="558ED5"/>
                </a:solidFill>
                <a:latin typeface="Comic Sans MS" pitchFamily="66" charset="0"/>
              </a:rPr>
              <a:t>5 ANNI</a:t>
            </a:r>
          </a:p>
        </p:txBody>
      </p:sp>
      <p:graphicFrame>
        <p:nvGraphicFramePr>
          <p:cNvPr id="98349" name="Group 45"/>
          <p:cNvGraphicFramePr>
            <a:graphicFrameLocks noGrp="1"/>
          </p:cNvGraphicFramePr>
          <p:nvPr>
            <p:extLst>
              <p:ext uri="{D42A27DB-BD31-4B8C-83A1-F6EECF244321}">
                <p14:modId xmlns:p14="http://schemas.microsoft.com/office/powerpoint/2010/main" val="669348725"/>
              </p:ext>
            </p:extLst>
          </p:nvPr>
        </p:nvGraphicFramePr>
        <p:xfrm>
          <a:off x="489744" y="999014"/>
          <a:ext cx="8353427" cy="5234309"/>
        </p:xfrm>
        <a:graphic>
          <a:graphicData uri="http://schemas.openxmlformats.org/drawingml/2006/table">
            <a:tbl>
              <a:tblPr/>
              <a:tblGrid>
                <a:gridCol w="1211603">
                  <a:extLst>
                    <a:ext uri="{9D8B030D-6E8A-4147-A177-3AD203B41FA5}">
                      <a16:colId xmlns:a16="http://schemas.microsoft.com/office/drawing/2014/main" val="20000"/>
                    </a:ext>
                  </a:extLst>
                </a:gridCol>
                <a:gridCol w="1619812">
                  <a:extLst>
                    <a:ext uri="{9D8B030D-6E8A-4147-A177-3AD203B41FA5}">
                      <a16:colId xmlns:a16="http://schemas.microsoft.com/office/drawing/2014/main" val="20001"/>
                    </a:ext>
                  </a:extLst>
                </a:gridCol>
                <a:gridCol w="1774430">
                  <a:extLst>
                    <a:ext uri="{9D8B030D-6E8A-4147-A177-3AD203B41FA5}">
                      <a16:colId xmlns:a16="http://schemas.microsoft.com/office/drawing/2014/main" val="20002"/>
                    </a:ext>
                  </a:extLst>
                </a:gridCol>
                <a:gridCol w="1873791">
                  <a:extLst>
                    <a:ext uri="{9D8B030D-6E8A-4147-A177-3AD203B41FA5}">
                      <a16:colId xmlns:a16="http://schemas.microsoft.com/office/drawing/2014/main" val="20003"/>
                    </a:ext>
                  </a:extLst>
                </a:gridCol>
                <a:gridCol w="1873791">
                  <a:extLst>
                    <a:ext uri="{9D8B030D-6E8A-4147-A177-3AD203B41FA5}">
                      <a16:colId xmlns:a16="http://schemas.microsoft.com/office/drawing/2014/main" val="941949929"/>
                    </a:ext>
                  </a:extLst>
                </a:gridCol>
              </a:tblGrid>
              <a:tr h="1272099">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000" b="1" i="0" u="none" strike="noStrike" cap="none" normalizeH="0" baseline="0" dirty="0">
                          <a:ln>
                            <a:noFill/>
                          </a:ln>
                          <a:solidFill>
                            <a:srgbClr val="558ED5"/>
                          </a:solidFill>
                          <a:effectLst/>
                          <a:latin typeface="Comic Sans MS" pitchFamily="66" charset="0"/>
                        </a:rPr>
                        <a:t>NUCLEI FONDANTI</a:t>
                      </a: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000" b="1" i="0" u="none" strike="noStrike" cap="none" normalizeH="0" baseline="0" dirty="0">
                          <a:ln>
                            <a:noFill/>
                          </a:ln>
                          <a:solidFill>
                            <a:srgbClr val="558ED5"/>
                          </a:solidFill>
                          <a:effectLst/>
                          <a:latin typeface="Comic Sans MS" pitchFamily="66" charset="0"/>
                        </a:rPr>
                        <a:t>OBIETTIVI  </a:t>
                      </a:r>
                      <a:r>
                        <a:rPr kumimoji="0" lang="it-IT" sz="1000" b="1" i="0" u="none" strike="noStrike" cap="none" normalizeH="0" baseline="0" dirty="0" err="1">
                          <a:ln>
                            <a:noFill/>
                          </a:ln>
                          <a:solidFill>
                            <a:srgbClr val="558ED5"/>
                          </a:solidFill>
                          <a:effectLst/>
                          <a:latin typeface="Comic Sans MS" pitchFamily="66" charset="0"/>
                        </a:rPr>
                        <a:t>DI</a:t>
                      </a:r>
                      <a:r>
                        <a:rPr kumimoji="0" lang="it-IT" sz="1000" b="1" i="0" u="none" strike="noStrike" cap="none" normalizeH="0" baseline="0" dirty="0">
                          <a:ln>
                            <a:noFill/>
                          </a:ln>
                          <a:solidFill>
                            <a:srgbClr val="558ED5"/>
                          </a:solidFill>
                          <a:effectLst/>
                          <a:latin typeface="Comic Sans MS" pitchFamily="66" charset="0"/>
                        </a:rPr>
                        <a:t> APPRENDIMENTO</a:t>
                      </a: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rgbClr val="558ED5"/>
                          </a:solidFill>
                          <a:effectLst/>
                          <a:latin typeface="Comic Sans MS"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rgbClr val="558ED5"/>
                          </a:solidFill>
                          <a:effectLst/>
                          <a:latin typeface="Comic Sans MS" pitchFamily="66" charset="0"/>
                        </a:rPr>
                        <a:t>PER ALUNNI CON BISOGNI EDUCATIVI SPECIALI</a:t>
                      </a:r>
                      <a:endParaRPr kumimoji="0" lang="it-IT" sz="1200" b="1" i="1" u="none" strike="noStrike" cap="none" normalizeH="0" baseline="0" dirty="0">
                        <a:ln>
                          <a:noFill/>
                        </a:ln>
                        <a:solidFill>
                          <a:srgbClr val="558ED5"/>
                        </a:solidFill>
                        <a:effectLst/>
                        <a:latin typeface="Comic Sans MS" pitchFamily="66" charset="0"/>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CINQUE ANNI</a:t>
                      </a: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86981">
                <a:tc>
                  <a:txBody>
                    <a:bodyPr/>
                    <a:lstStyle/>
                    <a:p>
                      <a:pPr marL="0" marR="0" lvl="0" indent="0" algn="l" defTabSz="914400" rtl="0" eaLnBrk="0" fontAlgn="base" latinLnBrk="0" hangingPunct="0">
                        <a:lnSpc>
                          <a:spcPct val="100000"/>
                        </a:lnSpc>
                        <a:spcBef>
                          <a:spcPct val="20000"/>
                        </a:spcBef>
                        <a:spcAft>
                          <a:spcPct val="0"/>
                        </a:spcAft>
                        <a:buClrTx/>
                        <a:buSzTx/>
                        <a:buFont typeface="+mj-lt"/>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rPr>
                        <a:t>VEDERE E OSSERVARE</a:t>
                      </a:r>
                    </a:p>
                  </a:txBody>
                  <a:tcPr marT="45719" marB="4571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a:txBody>
                    <a:bodyPr/>
                    <a:lstStyle/>
                    <a:p>
                      <a:pPr marL="176213" indent="-176213">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Sviluppare le potenzialità sensoriali per esplorare il mondo circostante cogliendone i cambiamenti e descrivendo semplici fenomeni.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a:txBody>
                    <a:bodyPr/>
                    <a:lstStyle/>
                    <a:p>
                      <a:pPr marL="171450" indent="-171450">
                        <a:buFont typeface="Wingdings" panose="05000000000000000000" pitchFamily="2" charset="2"/>
                        <a:buChar char="Ø"/>
                      </a:pPr>
                      <a:r>
                        <a:rPr lang="it-IT" sz="1000" b="1" i="0" u="none" strike="noStrike" kern="1200" baseline="0" dirty="0">
                          <a:solidFill>
                            <a:srgbClr val="0070C0"/>
                          </a:solidFill>
                          <a:latin typeface="+mj-lt"/>
                          <a:ea typeface="+mn-ea"/>
                          <a:cs typeface="+mn-cs"/>
                        </a:rPr>
                        <a:t>Osservare e descrivere semplici fenomeni.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rowSpan="3">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chemeClr val="accent1"/>
                          </a:solidFill>
                          <a:latin typeface="+mj-lt"/>
                          <a:ea typeface="+mn-ea"/>
                          <a:cs typeface="+mn-cs"/>
                        </a:rPr>
                        <a:t>Mette in serie vari elementi </a:t>
                      </a:r>
                    </a:p>
                    <a:p>
                      <a:pPr marL="171450" indent="-171450">
                        <a:buFont typeface="Wingdings" panose="05000000000000000000" pitchFamily="2" charset="2"/>
                        <a:buChar char="§"/>
                      </a:pPr>
                      <a:r>
                        <a:rPr lang="it-IT" sz="1000" b="0" i="0" u="none" strike="noStrike" kern="1200" baseline="0" dirty="0">
                          <a:solidFill>
                            <a:schemeClr val="accent1"/>
                          </a:solidFill>
                          <a:latin typeface="+mj-lt"/>
                          <a:ea typeface="+mn-ea"/>
                          <a:cs typeface="+mn-cs"/>
                        </a:rPr>
                        <a:t>Ordina dal più piccolo al più grande</a:t>
                      </a:r>
                    </a:p>
                    <a:p>
                      <a:pPr marL="171450" indent="-171450">
                        <a:buFont typeface="Wingdings" panose="05000000000000000000" pitchFamily="2" charset="2"/>
                        <a:buChar char="§"/>
                      </a:pPr>
                      <a:r>
                        <a:rPr lang="it-IT" sz="1000" b="0" i="0" u="none" strike="noStrike" kern="1200" baseline="0" dirty="0">
                          <a:solidFill>
                            <a:schemeClr val="accent1"/>
                          </a:solidFill>
                          <a:latin typeface="+mj-lt"/>
                          <a:ea typeface="+mn-ea"/>
                          <a:cs typeface="+mn-cs"/>
                        </a:rPr>
                        <a:t> Utilizza i 5  sensi per conoscere la realtà utilizzando materiali diversi.</a:t>
                      </a:r>
                    </a:p>
                    <a:p>
                      <a:pPr marL="171450" indent="-171450">
                        <a:buFont typeface="Wingdings" panose="05000000000000000000" pitchFamily="2" charset="2"/>
                        <a:buChar char="§"/>
                      </a:pPr>
                      <a:r>
                        <a:rPr lang="it-IT" sz="1000" b="0" i="0" u="none" strike="noStrike" kern="1200" baseline="0" dirty="0">
                          <a:solidFill>
                            <a:schemeClr val="accent1"/>
                          </a:solidFill>
                          <a:latin typeface="+mj-lt"/>
                          <a:ea typeface="+mn-ea"/>
                          <a:cs typeface="+mn-cs"/>
                        </a:rPr>
                        <a:t>Discriminare le proprietà percettive degli oggetti, degli alimenti, ecc..</a:t>
                      </a:r>
                    </a:p>
                    <a:p>
                      <a:pPr marL="0" indent="0">
                        <a:buFont typeface="Wingdings" panose="05000000000000000000" pitchFamily="2" charset="2"/>
                        <a:buNone/>
                      </a:pPr>
                      <a:r>
                        <a:rPr lang="it-IT" sz="1000" b="0" i="0" u="none" strike="noStrike" kern="1200" baseline="0" dirty="0">
                          <a:solidFill>
                            <a:schemeClr val="accent1"/>
                          </a:solidFill>
                          <a:latin typeface="+mj-lt"/>
                          <a:ea typeface="+mn-ea"/>
                          <a:cs typeface="+mn-cs"/>
                        </a:rPr>
                        <a:t>    (utilizzando i cinque sensi).</a:t>
                      </a:r>
                    </a:p>
                    <a:p>
                      <a:pPr marL="171450" indent="-171450" algn="just">
                        <a:buFont typeface="Arial" panose="020B0604020202020204" pitchFamily="34" charset="0"/>
                        <a:buChar char="•"/>
                      </a:pPr>
                      <a:r>
                        <a:rPr lang="it-IT" sz="1000" b="0" i="0" u="none" strike="noStrike" kern="1200" baseline="0" dirty="0">
                          <a:solidFill>
                            <a:srgbClr val="0070C0"/>
                          </a:solidFill>
                          <a:latin typeface="+mj-lt"/>
                          <a:ea typeface="+mn-ea"/>
                          <a:cs typeface="+mn-cs"/>
                        </a:rPr>
                        <a:t>Conosce alcuni materiali e li usa in maniera adeguata e finalizzata.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00" b="0" i="0" u="none" strike="noStrike" kern="1200" baseline="0" dirty="0" err="1">
                          <a:solidFill>
                            <a:schemeClr val="accent1"/>
                          </a:solidFill>
                          <a:latin typeface="+mj-lt"/>
                          <a:ea typeface="+mn-ea"/>
                          <a:cs typeface="+mn-cs"/>
                        </a:rPr>
                        <a:t>Scopre,manipola</a:t>
                      </a:r>
                      <a:r>
                        <a:rPr lang="it-IT" sz="1000" b="0" i="0" u="none" strike="noStrike" kern="1200" baseline="0" dirty="0">
                          <a:solidFill>
                            <a:schemeClr val="accent1"/>
                          </a:solidFill>
                          <a:latin typeface="+mj-lt"/>
                          <a:ea typeface="+mn-ea"/>
                          <a:cs typeface="+mn-cs"/>
                        </a:rPr>
                        <a:t> e costruisce strumenti musicali</a:t>
                      </a:r>
                      <a:endParaRPr lang="it-IT" sz="1000" b="0" i="0" u="none" strike="noStrike" kern="1200" baseline="0" dirty="0">
                        <a:solidFill>
                          <a:srgbClr val="0070C0"/>
                        </a:solidFill>
                        <a:latin typeface="+mj-lt"/>
                        <a:ea typeface="+mn-ea"/>
                        <a:cs typeface="+mn-cs"/>
                      </a:endParaRPr>
                    </a:p>
                    <a:p>
                      <a:pPr marL="171450" indent="-171450" algn="just">
                        <a:buFont typeface="Arial" panose="020B0604020202020204" pitchFamily="34" charset="0"/>
                        <a:buChar char="•"/>
                      </a:pPr>
                      <a:r>
                        <a:rPr lang="it-IT" sz="1000" b="0" i="0" u="none" strike="noStrike" kern="1200" baseline="0" dirty="0">
                          <a:solidFill>
                            <a:srgbClr val="0070C0"/>
                          </a:solidFill>
                          <a:latin typeface="+mj-lt"/>
                          <a:ea typeface="+mn-ea"/>
                          <a:cs typeface="+mn-cs"/>
                        </a:rPr>
                        <a:t>Conosce alcune caratteristiche principali delle apparecchiature informatiche (LIM, computer). </a:t>
                      </a:r>
                    </a:p>
                    <a:p>
                      <a:pPr marL="171450" indent="-171450" algn="just">
                        <a:buFont typeface="Arial" panose="020B0604020202020204" pitchFamily="34" charset="0"/>
                        <a:buChar char="•"/>
                      </a:pPr>
                      <a:r>
                        <a:rPr lang="it-IT" sz="1000" b="0" i="0" u="none" strike="noStrike" kern="1200" baseline="0" dirty="0">
                          <a:solidFill>
                            <a:srgbClr val="0070C0"/>
                          </a:solidFill>
                          <a:latin typeface="+mj-lt"/>
                          <a:ea typeface="+mn-ea"/>
                          <a:cs typeface="+mn-cs"/>
                        </a:rPr>
                        <a:t>Smonta semplici oggetti per capire come sono fatti e saperli ricostruire</a:t>
                      </a:r>
                      <a:r>
                        <a:rPr lang="it-IT" sz="1000" b="0" i="0" u="none" strike="noStrike" kern="1200" baseline="0" dirty="0">
                          <a:solidFill>
                            <a:schemeClr val="accent1"/>
                          </a:solidFill>
                          <a:latin typeface="+mj-lt"/>
                          <a:ea typeface="+mn-ea"/>
                          <a:cs typeface="+mn-cs"/>
                        </a:rPr>
                        <a:t>.</a:t>
                      </a: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rowSpan="3">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it-IT" sz="1000" b="0" i="0" u="none" strike="noStrike" kern="1200" baseline="0" dirty="0">
                        <a:solidFill>
                          <a:srgbClr val="0070C0"/>
                        </a:solidFill>
                        <a:latin typeface="Comic Sans MS" panose="030F0702030302020204" pitchFamily="66" charset="0"/>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00" b="0" i="0" u="none" strike="noStrike" kern="1200" baseline="0" dirty="0">
                          <a:solidFill>
                            <a:srgbClr val="0070C0"/>
                          </a:solidFill>
                          <a:latin typeface="Comic Sans MS" panose="030F0702030302020204" pitchFamily="66" charset="0"/>
                          <a:ea typeface="+mn-ea"/>
                          <a:cs typeface="+mn-cs"/>
                        </a:rPr>
                        <a:t>Osservare e descrivere semplici fenomeni.</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00" b="0" i="0" u="none" strike="noStrike" kern="1200" baseline="0" dirty="0">
                          <a:solidFill>
                            <a:srgbClr val="0070C0"/>
                          </a:solidFill>
                          <a:latin typeface="Comic Sans MS" panose="030F0702030302020204" pitchFamily="66" charset="0"/>
                          <a:ea typeface="+mn-ea"/>
                          <a:cs typeface="+mn-cs"/>
                        </a:rPr>
                        <a:t>Conoscere alcuni materiali e li usa in maniera adeguata e finalizzata.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00" b="0" i="0" u="none" strike="noStrike" kern="1200" baseline="0" dirty="0">
                          <a:solidFill>
                            <a:srgbClr val="0070C0"/>
                          </a:solidFill>
                          <a:latin typeface="Comic Sans MS" panose="030F0702030302020204" pitchFamily="66" charset="0"/>
                          <a:ea typeface="+mn-ea"/>
                          <a:cs typeface="+mn-cs"/>
                        </a:rPr>
                        <a:t>Conoscere e utilizzare alcuni strumenti informatici: computer, tablet, smartphone </a:t>
                      </a:r>
                    </a:p>
                    <a:p>
                      <a:pPr marL="171450" indent="-171450" algn="just">
                        <a:buFont typeface="Arial" panose="020B0604020202020204" pitchFamily="34" charset="0"/>
                        <a:buChar char="•"/>
                      </a:pPr>
                      <a:endParaRPr lang="it-IT" sz="1000" b="0" i="0" u="none" strike="noStrike" kern="1200" baseline="0" dirty="0">
                        <a:solidFill>
                          <a:srgbClr val="0070C0"/>
                        </a:solidFill>
                        <a:latin typeface="Comic Sans MS" panose="030F0702030302020204" pitchFamily="66" charset="0"/>
                        <a:ea typeface="+mn-ea"/>
                        <a:cs typeface="+mn-cs"/>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64589">
                <a:tc>
                  <a:txBody>
                    <a:bodyPr/>
                    <a:lstStyle/>
                    <a:p>
                      <a:pPr marL="0" marR="0" lvl="0" indent="0" algn="l" defTabSz="914400" rtl="0" eaLnBrk="1" fontAlgn="base" latinLnBrk="0" hangingPunct="1">
                        <a:lnSpc>
                          <a:spcPct val="100000"/>
                        </a:lnSpc>
                        <a:spcBef>
                          <a:spcPct val="0"/>
                        </a:spcBef>
                        <a:spcAft>
                          <a:spcPct val="0"/>
                        </a:spcAft>
                        <a:buClrTx/>
                        <a:buSzTx/>
                        <a:buFont typeface="+mj-lt"/>
                        <a:buNone/>
                        <a:tabLst/>
                        <a:defRPr/>
                      </a:pPr>
                      <a:r>
                        <a:rPr kumimoji="0" lang="it-IT" sz="1000" b="1" i="0" u="none" strike="noStrike" cap="none" normalizeH="0" baseline="0" dirty="0">
                          <a:ln>
                            <a:noFill/>
                          </a:ln>
                          <a:solidFill>
                            <a:schemeClr val="accent1"/>
                          </a:solidFill>
                          <a:effectLst/>
                          <a:latin typeface="Comic Sans MS" pitchFamily="66" charset="0"/>
                        </a:rPr>
                        <a:t> PREVEDERE E IMMAGINARE </a:t>
                      </a:r>
                    </a:p>
                  </a:txBody>
                  <a:tcPr marT="45719" marB="4571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Individuare analogie e differenze tra materiali , oggetti e fenomeni.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1" i="0" u="none" strike="noStrike" kern="1200" baseline="0" dirty="0">
                        <a:solidFill>
                          <a:srgbClr val="0070C0"/>
                        </a:solidFill>
                        <a:latin typeface="+mj-lt"/>
                        <a:ea typeface="+mn-ea"/>
                        <a:cs typeface="+mn-cs"/>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vMerge="1">
                  <a:txBody>
                    <a:bodyPr/>
                    <a:lstStyle/>
                    <a:p>
                      <a:pPr algn="just"/>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3"/>
                  </a:ext>
                </a:extLst>
              </a:tr>
              <a:tr h="954589">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it-IT" sz="1000" b="1" i="0" u="none" strike="noStrike" cap="none" normalizeH="0" baseline="0" dirty="0">
                          <a:ln>
                            <a:noFill/>
                          </a:ln>
                          <a:solidFill>
                            <a:schemeClr val="accent1"/>
                          </a:solidFill>
                          <a:effectLst/>
                          <a:latin typeface="Comic Sans MS" pitchFamily="66" charset="0"/>
                        </a:rPr>
                        <a:t>INTERVENIRE E TRASFORMARE </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it-IT" sz="1000" b="1" i="0" u="none" strike="noStrike" cap="none" normalizeH="0" baseline="0" dirty="0">
                        <a:ln>
                          <a:noFill/>
                        </a:ln>
                        <a:solidFill>
                          <a:schemeClr val="tx2">
                            <a:lumMod val="60000"/>
                            <a:lumOff val="40000"/>
                          </a:schemeClr>
                        </a:solidFill>
                        <a:effectLst/>
                        <a:latin typeface="Comic Sans MS" pitchFamily="66" charset="0"/>
                      </a:endParaRPr>
                    </a:p>
                  </a:txBody>
                  <a:tcPr marT="45719" marB="4571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Organizzare e collaborare attivamente alla realizzazione di  un progetto comune.</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indent="-171450">
                        <a:buFont typeface="Wingdings" panose="05000000000000000000" pitchFamily="2" charset="2"/>
                        <a:buChar char="Ø"/>
                      </a:pPr>
                      <a:r>
                        <a:rPr lang="it-IT" sz="1000" b="1" i="0" u="none" strike="noStrike" kern="1200" baseline="0" dirty="0">
                          <a:solidFill>
                            <a:srgbClr val="0070C0"/>
                          </a:solidFill>
                          <a:latin typeface="+mj-lt"/>
                          <a:ea typeface="+mn-ea"/>
                          <a:cs typeface="+mn-cs"/>
                        </a:rPr>
                        <a:t>Collaborare con i compagni per un lavoro</a:t>
                      </a:r>
                    </a:p>
                    <a:p>
                      <a:pPr marL="0" indent="0">
                        <a:buFont typeface="Wingdings" panose="05000000000000000000" pitchFamily="2" charset="2"/>
                        <a:buNone/>
                      </a:pPr>
                      <a:r>
                        <a:rPr lang="it-IT" sz="1000" b="1" i="0" u="none" strike="noStrike" kern="1200" baseline="0" dirty="0">
                          <a:solidFill>
                            <a:srgbClr val="0070C0"/>
                          </a:solidFill>
                          <a:latin typeface="+mj-lt"/>
                          <a:ea typeface="+mn-ea"/>
                          <a:cs typeface="+mn-cs"/>
                        </a:rPr>
                        <a:t>   comune.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rgbClr val="0070C0"/>
                          </a:solidFill>
                          <a:latin typeface="+mj-lt"/>
                          <a:ea typeface="+mn-ea"/>
                          <a:cs typeface="+mn-cs"/>
                        </a:rPr>
                        <a:t>Conoscere e utilizzare alcuni strumenti informatici :computer, tablet, smartphone </a:t>
                      </a:r>
                    </a:p>
                    <a:p>
                      <a:pPr marL="0" indent="0">
                        <a:buFont typeface="Wingdings" panose="05000000000000000000" pitchFamily="2" charset="2"/>
                        <a:buNone/>
                      </a:pPr>
                      <a:endParaRPr lang="it-IT" sz="1000" b="1" i="0" u="none" strike="noStrike" kern="1200" baseline="0" dirty="0">
                        <a:solidFill>
                          <a:srgbClr val="0070C0"/>
                        </a:solidFill>
                        <a:latin typeface="+mj-lt"/>
                        <a:ea typeface="+mn-ea"/>
                        <a:cs typeface="+mn-cs"/>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algn="just"/>
                      <a:endParaRPr lang="it-IT" sz="10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marT="45729" marB="45729"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4"/>
                  </a:ext>
                </a:extLst>
              </a:tr>
            </a:tbl>
          </a:graphicData>
        </a:graphic>
      </p:graphicFrame>
      <p:sp>
        <p:nvSpPr>
          <p:cNvPr id="5" name="Segnaposto numero diapositiva 4"/>
          <p:cNvSpPr>
            <a:spLocks noGrp="1"/>
          </p:cNvSpPr>
          <p:nvPr>
            <p:ph type="sldNum" sz="quarter" idx="12"/>
          </p:nvPr>
        </p:nvSpPr>
        <p:spPr>
          <a:xfrm>
            <a:off x="6948488" y="6624638"/>
            <a:ext cx="1871662" cy="260350"/>
          </a:xfrm>
        </p:spPr>
        <p:txBody>
          <a:bodyPr/>
          <a:lstStyle/>
          <a:p>
            <a:pPr>
              <a:defRPr/>
            </a:pPr>
            <a:fld id="{C7DA39CF-1F8A-46E2-82A1-74B015277624}" type="slidenum">
              <a:rPr lang="it-IT"/>
              <a:pPr>
                <a:defRPr/>
              </a:pPr>
              <a:t>34</a:t>
            </a:fld>
            <a:endParaRPr lang="it-IT" dirty="0"/>
          </a:p>
        </p:txBody>
      </p:sp>
      <p:graphicFrame>
        <p:nvGraphicFramePr>
          <p:cNvPr id="2" name="Tabella 1"/>
          <p:cNvGraphicFramePr>
            <a:graphicFrameLocks noGrp="1"/>
          </p:cNvGraphicFramePr>
          <p:nvPr/>
        </p:nvGraphicFramePr>
        <p:xfrm>
          <a:off x="11013141" y="1156447"/>
          <a:ext cx="208280" cy="365760"/>
        </p:xfrm>
        <a:graphic>
          <a:graphicData uri="http://schemas.openxmlformats.org/drawingml/2006/table">
            <a:tbl>
              <a:tblPr/>
              <a:tblGrid>
                <a:gridCol w="208280">
                  <a:extLst>
                    <a:ext uri="{9D8B030D-6E8A-4147-A177-3AD203B41FA5}">
                      <a16:colId xmlns:a16="http://schemas.microsoft.com/office/drawing/2014/main" val="20000"/>
                    </a:ext>
                  </a:extLst>
                </a:gridCol>
              </a:tblGrid>
              <a:tr h="0">
                <a:tc>
                  <a:txBody>
                    <a:bodyPr/>
                    <a:lstStyle/>
                    <a:p>
                      <a:endParaRPr lang="it-IT" dirty="0"/>
                    </a:p>
                  </a:txBody>
                  <a:tcPr>
                    <a:lnL w="12700" cmpd="sng">
                      <a:solidFill>
                        <a:schemeClr val="tx2">
                          <a:lumMod val="60000"/>
                          <a:lumOff val="40000"/>
                        </a:schemeClr>
                      </a:solidFill>
                      <a:prstDash val="solid"/>
                    </a:lnL>
                    <a:lnR w="12700" cmpd="sng">
                      <a:solidFill>
                        <a:schemeClr val="tx2">
                          <a:lumMod val="60000"/>
                          <a:lumOff val="40000"/>
                        </a:schemeClr>
                      </a:solidFill>
                      <a:prstDash val="solid"/>
                    </a:lnR>
                    <a:lnT w="12700" cmpd="sng">
                      <a:solidFill>
                        <a:schemeClr val="tx2">
                          <a:lumMod val="60000"/>
                          <a:lumOff val="40000"/>
                        </a:schemeClr>
                      </a:solidFill>
                      <a:prstDash val="solid"/>
                    </a:lnT>
                    <a:lnB w="12700" cmpd="sng">
                      <a:solidFill>
                        <a:schemeClr val="tx2">
                          <a:lumMod val="60000"/>
                          <a:lumOff val="40000"/>
                        </a:schemeClr>
                      </a:solidFill>
                      <a:prstDash val="soli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614843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691680" y="94613"/>
            <a:ext cx="6094938" cy="738664"/>
          </a:xfrm>
          <a:prstGeom prst="rect">
            <a:avLst/>
          </a:prstGeom>
          <a:noFill/>
          <a:ln w="9525">
            <a:noFill/>
            <a:miter lim="800000"/>
            <a:headEnd/>
            <a:tailEnd/>
          </a:ln>
          <a:effectLst/>
        </p:spPr>
        <p:txBody>
          <a:bodyPr wrap="none">
            <a:spAutoFit/>
          </a:bodyPr>
          <a:lstStyle/>
          <a:p>
            <a:pPr algn="ctr"/>
            <a:r>
              <a:rPr lang="it-IT" sz="1400" b="1" dirty="0">
                <a:solidFill>
                  <a:schemeClr val="tx2">
                    <a:lumMod val="60000"/>
                    <a:lumOff val="40000"/>
                  </a:schemeClr>
                </a:solidFill>
                <a:latin typeface="Comic Sans MS" panose="030F0702030302020204" pitchFamily="66" charset="0"/>
              </a:rPr>
              <a:t>PROGETTAZIONE ANNUALE PER LO SVILUPPO DI COMPETENZE</a:t>
            </a:r>
            <a:endParaRPr lang="it-IT" sz="1400" dirty="0">
              <a:solidFill>
                <a:schemeClr val="tx2">
                  <a:lumMod val="60000"/>
                  <a:lumOff val="40000"/>
                </a:schemeClr>
              </a:solidFill>
              <a:latin typeface="Comic Sans MS" panose="030F0702030302020204" pitchFamily="66" charset="0"/>
            </a:endParaRPr>
          </a:p>
          <a:p>
            <a:pPr algn="ctr"/>
            <a:r>
              <a:rPr lang="it-IT" sz="1400" b="1" dirty="0">
                <a:solidFill>
                  <a:schemeClr val="tx2">
                    <a:lumMod val="60000"/>
                    <a:lumOff val="40000"/>
                  </a:schemeClr>
                </a:solidFill>
                <a:latin typeface="Comic Sans MS" panose="030F0702030302020204" pitchFamily="66" charset="0"/>
              </a:rPr>
              <a:t>IL SE’ E L’ALTRO (STORIA)</a:t>
            </a:r>
          </a:p>
          <a:p>
            <a:pPr algn="ctr"/>
            <a:r>
              <a:rPr lang="it-IT" sz="1400" b="1" dirty="0">
                <a:solidFill>
                  <a:schemeClr val="tx2">
                    <a:lumMod val="60000"/>
                    <a:lumOff val="40000"/>
                  </a:schemeClr>
                </a:solidFill>
                <a:latin typeface="Comic Sans MS" panose="030F0702030302020204" pitchFamily="66" charset="0"/>
              </a:rPr>
              <a:t>   ANNI 5 </a:t>
            </a:r>
          </a:p>
        </p:txBody>
      </p:sp>
      <p:graphicFrame>
        <p:nvGraphicFramePr>
          <p:cNvPr id="50241" name="Group 65"/>
          <p:cNvGraphicFramePr>
            <a:graphicFrameLocks noGrp="1"/>
          </p:cNvGraphicFramePr>
          <p:nvPr>
            <p:extLst>
              <p:ext uri="{D42A27DB-BD31-4B8C-83A1-F6EECF244321}">
                <p14:modId xmlns:p14="http://schemas.microsoft.com/office/powerpoint/2010/main" val="2168688808"/>
              </p:ext>
            </p:extLst>
          </p:nvPr>
        </p:nvGraphicFramePr>
        <p:xfrm>
          <a:off x="107505" y="833277"/>
          <a:ext cx="8787715" cy="6199632"/>
        </p:xfrm>
        <a:graphic>
          <a:graphicData uri="http://schemas.openxmlformats.org/drawingml/2006/table">
            <a:tbl>
              <a:tblPr>
                <a:tableStyleId>{BC89EF96-8CEA-46FF-86C4-4CE0E7609802}</a:tableStyleId>
              </a:tblPr>
              <a:tblGrid>
                <a:gridCol w="904790">
                  <a:extLst>
                    <a:ext uri="{9D8B030D-6E8A-4147-A177-3AD203B41FA5}">
                      <a16:colId xmlns:a16="http://schemas.microsoft.com/office/drawing/2014/main" val="20000"/>
                    </a:ext>
                  </a:extLst>
                </a:gridCol>
                <a:gridCol w="2024448">
                  <a:extLst>
                    <a:ext uri="{9D8B030D-6E8A-4147-A177-3AD203B41FA5}">
                      <a16:colId xmlns:a16="http://schemas.microsoft.com/office/drawing/2014/main" val="20001"/>
                    </a:ext>
                  </a:extLst>
                </a:gridCol>
                <a:gridCol w="1833980">
                  <a:extLst>
                    <a:ext uri="{9D8B030D-6E8A-4147-A177-3AD203B41FA5}">
                      <a16:colId xmlns:a16="http://schemas.microsoft.com/office/drawing/2014/main" val="20002"/>
                    </a:ext>
                  </a:extLst>
                </a:gridCol>
                <a:gridCol w="2238375">
                  <a:extLst>
                    <a:ext uri="{9D8B030D-6E8A-4147-A177-3AD203B41FA5}">
                      <a16:colId xmlns:a16="http://schemas.microsoft.com/office/drawing/2014/main" val="20003"/>
                    </a:ext>
                  </a:extLst>
                </a:gridCol>
                <a:gridCol w="1786122">
                  <a:extLst>
                    <a:ext uri="{9D8B030D-6E8A-4147-A177-3AD203B41FA5}">
                      <a16:colId xmlns:a16="http://schemas.microsoft.com/office/drawing/2014/main" val="2612959865"/>
                    </a:ext>
                  </a:extLst>
                </a:gridCol>
              </a:tblGrid>
              <a:tr h="628369">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9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9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90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9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CINQUE ANNI</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endParaRPr kumimoji="0" lang="it-IT" sz="9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anchor="ctr" horzOverflow="overflow"/>
                </a:tc>
                <a:extLst>
                  <a:ext uri="{0D108BD9-81ED-4DB2-BD59-A6C34878D82A}">
                    <a16:rowId xmlns:a16="http://schemas.microsoft.com/office/drawing/2014/main" val="10001"/>
                  </a:ext>
                </a:extLst>
              </a:tr>
              <a:tr h="123378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USO DELLE FONTI </a:t>
                      </a:r>
                    </a:p>
                    <a:p>
                      <a:pPr algn="ct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a:txBody>
                    <a:bodyPr/>
                    <a:lstStyle/>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Rafforzare  e consolidare la propria identità. </a:t>
                      </a:r>
                    </a:p>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Riflettere sul senso delle regole condivise, collaborare con gli altri e mettere in atto comportamenti adeguati alle varie situazioni.</a:t>
                      </a:r>
                    </a:p>
                  </a:txBody>
                  <a:tcPr anchor="ctr" horzOverflow="overflow"/>
                </a:tc>
                <a:tc>
                  <a:txBody>
                    <a:bodyPr/>
                    <a:lstStyle/>
                    <a:p>
                      <a:pPr marL="171450" indent="-171450">
                        <a:buFont typeface="Wingdings" panose="05000000000000000000" pitchFamily="2" charset="2"/>
                        <a:buChar char="Ø"/>
                      </a:pPr>
                      <a:r>
                        <a:rPr lang="it-IT" sz="1000" b="1" i="0" u="none" strike="noStrike" kern="1200" baseline="0" dirty="0">
                          <a:solidFill>
                            <a:srgbClr val="0070C0"/>
                          </a:solidFill>
                          <a:latin typeface="Comic Sans MS" panose="030F0702030302020204" pitchFamily="66" charset="0"/>
                          <a:ea typeface="+mn-ea"/>
                          <a:cs typeface="+mn-cs"/>
                        </a:rPr>
                        <a:t>Consolidare la propria identità</a:t>
                      </a:r>
                    </a:p>
                    <a:p>
                      <a:pPr marL="171450" indent="-171450">
                        <a:buFont typeface="Wingdings" panose="05000000000000000000" pitchFamily="2" charset="2"/>
                        <a:buChar char="Ø"/>
                      </a:pPr>
                      <a:r>
                        <a:rPr lang="it-IT" sz="1000" b="1" i="0" u="none" strike="noStrike" kern="1200" baseline="0" dirty="0">
                          <a:solidFill>
                            <a:srgbClr val="0070C0"/>
                          </a:solidFill>
                          <a:latin typeface="Comic Sans MS" panose="030F0702030302020204" pitchFamily="66" charset="0"/>
                          <a:ea typeface="+mn-ea"/>
                          <a:cs typeface="+mn-cs"/>
                        </a:rPr>
                        <a:t>Rispettare semplici regole assumendo comportamenti corretti e rispettosi nei confronti dell’ altro</a:t>
                      </a:r>
                    </a:p>
                  </a:txBody>
                  <a:tcPr anchor="ctr" horzOverflow="overflow"/>
                </a:tc>
                <a:tc rowSpan="4">
                  <a:txBody>
                    <a:bodyPr/>
                    <a:lstStyle/>
                    <a:p>
                      <a:pPr marL="0" indent="0" algn="just">
                        <a:buFont typeface="Arial" panose="020B0604020202020204" pitchFamily="34" charset="0"/>
                        <a:buNone/>
                      </a:pPr>
                      <a:endParaRPr lang="it-IT" sz="1050" b="0" i="0" u="none" strike="noStrike" kern="1200" baseline="0" dirty="0">
                        <a:solidFill>
                          <a:schemeClr val="tx2">
                            <a:lumMod val="60000"/>
                            <a:lumOff val="40000"/>
                          </a:schemeClr>
                        </a:solidFill>
                        <a:latin typeface="+mj-lt"/>
                        <a:ea typeface="+mn-ea"/>
                        <a:cs typeface="+mn-cs"/>
                      </a:endParaRPr>
                    </a:p>
                    <a:p>
                      <a:pPr marL="171450" indent="-171450">
                        <a:buFont typeface="Wingdings" panose="05000000000000000000" pitchFamily="2" charset="2"/>
                        <a:buChar char="§"/>
                      </a:pPr>
                      <a:r>
                        <a:rPr lang="it-IT" sz="900" b="0" i="0" u="none" strike="noStrike" kern="1200" baseline="0" dirty="0">
                          <a:solidFill>
                            <a:srgbClr val="0070C0"/>
                          </a:solidFill>
                          <a:latin typeface="+mj-lt"/>
                          <a:ea typeface="+mn-ea"/>
                          <a:cs typeface="+mn-cs"/>
                        </a:rPr>
                        <a:t>Segue le regole condivise (senza il bisogno di continui richiami) </a:t>
                      </a:r>
                    </a:p>
                    <a:p>
                      <a:pPr marL="171450" indent="-171450">
                        <a:buFont typeface="Wingdings" panose="05000000000000000000" pitchFamily="2" charset="2"/>
                        <a:buChar char="§"/>
                      </a:pPr>
                      <a:r>
                        <a:rPr lang="it-IT" sz="900" b="0" i="0" u="none" strike="noStrike" kern="1200" baseline="0" dirty="0">
                          <a:solidFill>
                            <a:srgbClr val="0070C0"/>
                          </a:solidFill>
                          <a:latin typeface="+mj-lt"/>
                          <a:ea typeface="+mn-ea"/>
                          <a:cs typeface="+mn-cs"/>
                        </a:rPr>
                        <a:t>Assume comportamenti di vita improntati alla pace e al rispetto.</a:t>
                      </a:r>
                    </a:p>
                    <a:p>
                      <a:pPr marL="171450" indent="-171450">
                        <a:buFont typeface="Wingdings" panose="05000000000000000000" pitchFamily="2" charset="2"/>
                        <a:buChar char="§"/>
                      </a:pPr>
                      <a:r>
                        <a:rPr lang="it-IT" sz="900" b="0" i="0" u="none" strike="noStrike" kern="1200" baseline="0" dirty="0">
                          <a:solidFill>
                            <a:srgbClr val="0070C0"/>
                          </a:solidFill>
                          <a:latin typeface="+mj-lt"/>
                          <a:ea typeface="+mn-ea"/>
                          <a:cs typeface="+mn-cs"/>
                        </a:rPr>
                        <a:t>Assume comportamenti corretti e rispettosi nei confronti dell’altro. </a:t>
                      </a:r>
                    </a:p>
                    <a:p>
                      <a:pPr marL="171450" indent="-171450">
                        <a:buFont typeface="Wingdings" panose="05000000000000000000" pitchFamily="2" charset="2"/>
                        <a:buChar char="§"/>
                      </a:pPr>
                      <a:r>
                        <a:rPr lang="it-IT" sz="900" b="0" i="0" u="none" strike="noStrike" kern="1200" baseline="0" dirty="0">
                          <a:solidFill>
                            <a:srgbClr val="0070C0"/>
                          </a:solidFill>
                          <a:latin typeface="+mj-lt"/>
                          <a:ea typeface="+mn-ea"/>
                          <a:cs typeface="+mn-cs"/>
                        </a:rPr>
                        <a:t>Conosce i luoghi del proprio e degli altri paesi paese: ciò che lo compone e ciò che lo caratterizza) </a:t>
                      </a:r>
                    </a:p>
                    <a:p>
                      <a:pPr marL="171450" indent="-171450">
                        <a:buFont typeface="Wingdings" panose="05000000000000000000" pitchFamily="2" charset="2"/>
                        <a:buChar char="§"/>
                      </a:pPr>
                      <a:r>
                        <a:rPr lang="it-IT" sz="900" b="0" i="0" u="none" strike="noStrike" kern="1200" baseline="0" dirty="0">
                          <a:solidFill>
                            <a:srgbClr val="0070C0"/>
                          </a:solidFill>
                          <a:latin typeface="+mj-lt"/>
                          <a:ea typeface="+mn-ea"/>
                          <a:cs typeface="+mn-cs"/>
                        </a:rPr>
                        <a:t> Conosce le storie e le tradizioni del proprio e degli altri paesi (legate agli usi, costumi, mestieri, sport, cibi e feste...)  </a:t>
                      </a:r>
                    </a:p>
                    <a:p>
                      <a:pPr marL="171450" indent="-171450">
                        <a:buFont typeface="Wingdings" panose="05000000000000000000" pitchFamily="2" charset="2"/>
                        <a:buChar char="§"/>
                      </a:pPr>
                      <a:r>
                        <a:rPr lang="it-IT" sz="900" b="0" i="0" u="none" strike="noStrike" kern="1200" baseline="0" dirty="0">
                          <a:solidFill>
                            <a:srgbClr val="0070C0"/>
                          </a:solidFill>
                          <a:latin typeface="+mj-lt"/>
                          <a:ea typeface="+mn-ea"/>
                          <a:cs typeface="+mn-cs"/>
                        </a:rPr>
                        <a:t> Riconosce ed  esprime ciò che lo “identifica” rispetto agli altri bambini: preferenze interessi..  </a:t>
                      </a:r>
                    </a:p>
                    <a:p>
                      <a:pPr marL="171450" indent="-171450">
                        <a:buFont typeface="Wingdings" panose="05000000000000000000" pitchFamily="2" charset="2"/>
                        <a:buChar char="§"/>
                      </a:pPr>
                      <a:r>
                        <a:rPr lang="it-IT" sz="900" b="0" i="0" u="none" strike="noStrike" kern="1200" baseline="0" dirty="0">
                          <a:solidFill>
                            <a:srgbClr val="0070C0"/>
                          </a:solidFill>
                          <a:latin typeface="+mj-lt"/>
                          <a:ea typeface="+mn-ea"/>
                          <a:cs typeface="+mn-cs"/>
                        </a:rPr>
                        <a:t>Riconosce ed esprime i propri sentimenti ed emozioni legati ad una situazione (paura, gioia, rabbia, collera) </a:t>
                      </a:r>
                    </a:p>
                    <a:p>
                      <a:pPr marL="171450" indent="-171450">
                        <a:buFont typeface="Wingdings" panose="05000000000000000000" pitchFamily="2" charset="2"/>
                        <a:buChar char="§"/>
                      </a:pPr>
                      <a:r>
                        <a:rPr lang="it-IT" sz="900" b="0" i="0" u="none" strike="noStrike" kern="1200" baseline="0" dirty="0">
                          <a:solidFill>
                            <a:srgbClr val="0070C0"/>
                          </a:solidFill>
                          <a:latin typeface="+mj-lt"/>
                          <a:ea typeface="+mn-ea"/>
                          <a:cs typeface="+mn-cs"/>
                        </a:rPr>
                        <a:t>Controlla le proprie emozioni nella relazioni con gli altri </a:t>
                      </a:r>
                    </a:p>
                    <a:p>
                      <a:pPr marL="171450" indent="-171450">
                        <a:buFont typeface="Wingdings" panose="05000000000000000000" pitchFamily="2" charset="2"/>
                        <a:buChar char="§"/>
                      </a:pPr>
                      <a:r>
                        <a:rPr lang="it-IT" sz="900" b="0" i="0" u="none" strike="noStrike" kern="1200" baseline="0" dirty="0">
                          <a:solidFill>
                            <a:srgbClr val="0070C0"/>
                          </a:solidFill>
                          <a:latin typeface="+mj-lt"/>
                          <a:ea typeface="+mn-ea"/>
                          <a:cs typeface="+mn-cs"/>
                        </a:rPr>
                        <a:t>Riconosce e si riconosce nel proprio nucleo familiare di appartenenza.</a:t>
                      </a:r>
                    </a:p>
                    <a:p>
                      <a:pPr marL="171450" indent="-171450">
                        <a:buFont typeface="Wingdings" panose="05000000000000000000" pitchFamily="2" charset="2"/>
                        <a:buChar char="§"/>
                      </a:pPr>
                      <a:r>
                        <a:rPr lang="it-IT" sz="900" b="0" i="0" u="none" strike="noStrike" kern="1200" baseline="0" dirty="0">
                          <a:solidFill>
                            <a:srgbClr val="0070C0"/>
                          </a:solidFill>
                          <a:latin typeface="+mj-lt"/>
                          <a:ea typeface="+mn-ea"/>
                          <a:cs typeface="+mn-cs"/>
                        </a:rPr>
                        <a:t>Riferisce cosa ha fatto prima e cosa farà dopo in un momento della giornata scolastica  </a:t>
                      </a:r>
                    </a:p>
                    <a:p>
                      <a:pPr marL="171450" indent="-171450">
                        <a:buFont typeface="Wingdings" panose="05000000000000000000" pitchFamily="2" charset="2"/>
                        <a:buChar char="§"/>
                      </a:pPr>
                      <a:r>
                        <a:rPr lang="it-IT" sz="900" b="0" i="0" u="none" strike="noStrike" kern="1200" baseline="0" dirty="0">
                          <a:solidFill>
                            <a:srgbClr val="0070C0"/>
                          </a:solidFill>
                          <a:latin typeface="+mj-lt"/>
                          <a:ea typeface="+mn-ea"/>
                          <a:cs typeface="+mn-cs"/>
                        </a:rPr>
                        <a:t>Utilizza simboli per la registrazione di dati emersi ( incarichi, tempo</a:t>
                      </a:r>
                    </a:p>
                    <a:p>
                      <a:pPr marL="171450" indent="-171450">
                        <a:buFont typeface="Wingdings" panose="05000000000000000000" pitchFamily="2" charset="2"/>
                        <a:buChar char="§"/>
                      </a:pPr>
                      <a:r>
                        <a:rPr lang="it-IT" sz="900" b="0" i="0" u="none" strike="noStrike" kern="1200" baseline="0" dirty="0">
                          <a:solidFill>
                            <a:srgbClr val="0070C0"/>
                          </a:solidFill>
                          <a:latin typeface="+mj-lt"/>
                          <a:ea typeface="+mn-ea"/>
                          <a:cs typeface="+mn-cs"/>
                        </a:rPr>
                        <a:t>     meteorologico, misurazioni, ecc.).</a:t>
                      </a:r>
                    </a:p>
                    <a:p>
                      <a:pPr marL="171450" indent="-171450">
                        <a:buFont typeface="Wingdings" panose="05000000000000000000" pitchFamily="2" charset="2"/>
                        <a:buChar char="§"/>
                      </a:pPr>
                      <a:r>
                        <a:rPr lang="it-IT" sz="900" b="0" i="0" u="none" strike="noStrike" kern="1200" baseline="0" dirty="0">
                          <a:solidFill>
                            <a:srgbClr val="0070C0"/>
                          </a:solidFill>
                          <a:latin typeface="+mj-lt"/>
                          <a:ea typeface="+mn-ea"/>
                          <a:cs typeface="+mn-cs"/>
                        </a:rPr>
                        <a:t>Formula previsioni e prime ipotesi (finali di una storia, cause ed effetto,</a:t>
                      </a:r>
                    </a:p>
                    <a:p>
                      <a:pPr marL="171450" indent="-171450">
                        <a:buFont typeface="Wingdings" panose="05000000000000000000" pitchFamily="2" charset="2"/>
                        <a:buChar char="§"/>
                      </a:pPr>
                      <a:r>
                        <a:rPr lang="it-IT" sz="900" b="0" i="0" u="none" strike="noStrike" kern="1200" baseline="0" dirty="0">
                          <a:solidFill>
                            <a:srgbClr val="0070C0"/>
                          </a:solidFill>
                          <a:latin typeface="+mj-lt"/>
                          <a:ea typeface="+mn-ea"/>
                          <a:cs typeface="+mn-cs"/>
                        </a:rPr>
                        <a:t>     conclusioni di un ragionamento, ecc.).</a:t>
                      </a:r>
                    </a:p>
                    <a:p>
                      <a:pPr marL="171450" indent="-171450">
                        <a:buFont typeface="Wingdings" panose="05000000000000000000" pitchFamily="2" charset="2"/>
                        <a:buChar char="§"/>
                      </a:pPr>
                      <a:r>
                        <a:rPr lang="it-IT" sz="900" b="0" i="0" u="none" strike="noStrike" kern="1200" baseline="0" dirty="0">
                          <a:solidFill>
                            <a:srgbClr val="0070C0"/>
                          </a:solidFill>
                          <a:latin typeface="+mj-lt"/>
                          <a:ea typeface="+mn-ea"/>
                          <a:cs typeface="+mn-cs"/>
                        </a:rPr>
                        <a:t>Riconosce il concetto di durata e successione temporale in relazione alla vita quotidiana e ai cicli naturali.</a:t>
                      </a:r>
                      <a:r>
                        <a:rPr lang="it-IT" sz="900" b="0" i="0" u="none" strike="noStrike" kern="1200" baseline="0" dirty="0">
                          <a:solidFill>
                            <a:schemeClr val="tx2">
                              <a:lumMod val="60000"/>
                              <a:lumOff val="40000"/>
                            </a:schemeClr>
                          </a:solidFill>
                          <a:latin typeface="+mj-lt"/>
                          <a:ea typeface="+mn-ea"/>
                          <a:cs typeface="+mn-cs"/>
                        </a:rPr>
                        <a:t>	</a:t>
                      </a:r>
                    </a:p>
                    <a:p>
                      <a:pPr marL="0" indent="0">
                        <a:buFont typeface="Wingdings" panose="05000000000000000000" pitchFamily="2" charset="2"/>
                        <a:buNone/>
                      </a:pPr>
                      <a:r>
                        <a:rPr lang="it-IT" sz="1050" b="0" i="0" u="none" strike="noStrike" kern="1200" baseline="0" dirty="0">
                          <a:solidFill>
                            <a:schemeClr val="tx2">
                              <a:lumMod val="60000"/>
                              <a:lumOff val="40000"/>
                            </a:schemeClr>
                          </a:solidFill>
                          <a:latin typeface="Comic Sans MS" panose="030F0702030302020204" pitchFamily="66" charset="0"/>
                          <a:ea typeface="+mn-ea"/>
                          <a:cs typeface="+mn-cs"/>
                        </a:rPr>
                        <a:t>	</a:t>
                      </a:r>
                    </a:p>
                    <a:p>
                      <a:pPr marL="171450" indent="-171450">
                        <a:buFont typeface="Wingdings" panose="05000000000000000000" pitchFamily="2" charset="2"/>
                        <a:buChar char="§"/>
                      </a:pPr>
                      <a:endParaRPr lang="it-IT" sz="1050" b="0" i="0" u="none" strike="noStrike" kern="1200" baseline="0" dirty="0">
                        <a:solidFill>
                          <a:schemeClr val="accent1"/>
                        </a:solidFill>
                        <a:latin typeface="Comic Sans MS" panose="030F0702030302020204" pitchFamily="66" charset="0"/>
                        <a:ea typeface="+mn-ea"/>
                        <a:cs typeface="+mn-cs"/>
                      </a:endParaRPr>
                    </a:p>
                    <a:p>
                      <a:endParaRPr lang="it-IT" sz="1050" b="0" i="0" u="none" strike="noStrike" kern="1200" baseline="0" dirty="0">
                        <a:solidFill>
                          <a:schemeClr val="accent1"/>
                        </a:solidFill>
                        <a:latin typeface="Comic Sans MS" panose="030F0702030302020204" pitchFamily="66" charset="0"/>
                        <a:ea typeface="+mn-ea"/>
                        <a:cs typeface="+mn-cs"/>
                      </a:endParaRPr>
                    </a:p>
                  </a:txBody>
                  <a:tcPr anchor="ctr" horzOverflow="overflow"/>
                </a:tc>
                <a:tc rowSpan="4">
                  <a:txBody>
                    <a:bodyPr/>
                    <a:lstStyle/>
                    <a:p>
                      <a:pPr marL="171450" indent="-171450">
                        <a:buFont typeface="Wingdings" panose="05000000000000000000" pitchFamily="2" charset="2"/>
                        <a:buChar char="§"/>
                      </a:pPr>
                      <a:r>
                        <a:rPr lang="it-IT" sz="1050" b="0" i="0" u="none" strike="noStrike" kern="1200" baseline="0" dirty="0">
                          <a:solidFill>
                            <a:srgbClr val="0070C0"/>
                          </a:solidFill>
                          <a:latin typeface="+mj-lt"/>
                          <a:ea typeface="+mn-ea"/>
                          <a:cs typeface="+mn-cs"/>
                        </a:rPr>
                        <a:t>Consolidare la propria identità</a:t>
                      </a:r>
                    </a:p>
                    <a:p>
                      <a:pPr marL="171450" indent="-171450">
                        <a:buFont typeface="Wingdings" panose="05000000000000000000" pitchFamily="2" charset="2"/>
                        <a:buChar char="§"/>
                      </a:pPr>
                      <a:r>
                        <a:rPr lang="it-IT" sz="1050" b="0" i="0" u="none" strike="noStrike" kern="1200" baseline="0" dirty="0">
                          <a:solidFill>
                            <a:srgbClr val="0070C0"/>
                          </a:solidFill>
                          <a:latin typeface="+mj-lt"/>
                          <a:ea typeface="+mn-ea"/>
                          <a:cs typeface="+mn-cs"/>
                        </a:rPr>
                        <a:t>Rispettare semplici regole assumendo comportamenti corretti e rispettosi nei confronti dell’ altro</a:t>
                      </a:r>
                    </a:p>
                    <a:p>
                      <a:pPr marL="171450" indent="-171450">
                        <a:buFont typeface="Wingdings" panose="05000000000000000000" pitchFamily="2" charset="2"/>
                        <a:buChar char="§"/>
                      </a:pPr>
                      <a:r>
                        <a:rPr lang="it-IT" sz="1050" b="0" i="0" u="none" strike="noStrike" kern="1200" baseline="0" dirty="0">
                          <a:solidFill>
                            <a:srgbClr val="0070C0"/>
                          </a:solidFill>
                          <a:latin typeface="+mj-lt"/>
                          <a:ea typeface="+mn-ea"/>
                          <a:cs typeface="+mn-cs"/>
                        </a:rPr>
                        <a:t>Riconoscere il concetto di durata e successione temporale in relazione alla vita quotidiana e ai cicli naturali.</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50" b="0" i="0" u="none" strike="noStrike" kern="1200" baseline="0" dirty="0">
                          <a:solidFill>
                            <a:srgbClr val="0070C0"/>
                          </a:solidFill>
                          <a:latin typeface="+mj-lt"/>
                          <a:ea typeface="+mn-ea"/>
                          <a:cs typeface="+mn-cs"/>
                        </a:rPr>
                        <a:t>Raccontare semplici vissuti.</a:t>
                      </a:r>
                    </a:p>
                    <a:p>
                      <a:pPr marL="0" indent="0">
                        <a:buFont typeface="Wingdings" panose="05000000000000000000" pitchFamily="2" charset="2"/>
                        <a:buNone/>
                      </a:pPr>
                      <a:r>
                        <a:rPr lang="it-IT" sz="1050" b="0" i="0" u="none" strike="noStrike" kern="1200" baseline="0" dirty="0">
                          <a:solidFill>
                            <a:srgbClr val="0070C0"/>
                          </a:solidFill>
                          <a:latin typeface="+mj-lt"/>
                          <a:ea typeface="+mn-ea"/>
                          <a:cs typeface="+mn-cs"/>
                        </a:rPr>
                        <a:t>	</a:t>
                      </a:r>
                    </a:p>
                    <a:p>
                      <a:pPr marL="0" indent="0">
                        <a:buFont typeface="Wingdings" panose="05000000000000000000" pitchFamily="2" charset="2"/>
                        <a:buNone/>
                      </a:pPr>
                      <a:r>
                        <a:rPr lang="it-IT" sz="1050" b="0" i="0" u="none" strike="noStrike" kern="1200" baseline="0" dirty="0">
                          <a:solidFill>
                            <a:srgbClr val="0070C0"/>
                          </a:solidFill>
                          <a:latin typeface="+mj-lt"/>
                          <a:ea typeface="+mn-ea"/>
                          <a:cs typeface="+mn-cs"/>
                        </a:rPr>
                        <a:t>	</a:t>
                      </a:r>
                    </a:p>
                    <a:p>
                      <a:pPr marL="171450" indent="-171450">
                        <a:buFont typeface="Wingdings" panose="05000000000000000000" pitchFamily="2" charset="2"/>
                        <a:buChar char="§"/>
                      </a:pPr>
                      <a:endParaRPr lang="it-IT" sz="1050" b="0" i="0" u="none" strike="noStrike" kern="1200" baseline="0" dirty="0">
                        <a:solidFill>
                          <a:srgbClr val="0070C0"/>
                        </a:solidFill>
                        <a:latin typeface="Comic Sans MS" panose="030F0702030302020204" pitchFamily="66" charset="0"/>
                        <a:ea typeface="+mn-ea"/>
                        <a:cs typeface="+mn-cs"/>
                      </a:endParaRPr>
                    </a:p>
                    <a:p>
                      <a:pPr marL="171450" indent="-171450">
                        <a:buFont typeface="Wingdings" panose="05000000000000000000" pitchFamily="2" charset="2"/>
                        <a:buChar char="§"/>
                      </a:pPr>
                      <a:endParaRPr lang="it-IT" sz="1050" b="0" i="0" u="none" strike="noStrike" kern="1200" baseline="0" dirty="0">
                        <a:solidFill>
                          <a:srgbClr val="0070C0"/>
                        </a:solidFill>
                        <a:latin typeface="Comic Sans MS" panose="030F0702030302020204" pitchFamily="66" charset="0"/>
                        <a:ea typeface="+mn-ea"/>
                        <a:cs typeface="+mn-cs"/>
                      </a:endParaRPr>
                    </a:p>
                  </a:txBody>
                  <a:tcPr anchor="ctr" horzOverflow="overflow"/>
                </a:tc>
                <a:extLst>
                  <a:ext uri="{0D108BD9-81ED-4DB2-BD59-A6C34878D82A}">
                    <a16:rowId xmlns:a16="http://schemas.microsoft.com/office/drawing/2014/main" val="10002"/>
                  </a:ext>
                </a:extLst>
              </a:tr>
              <a:tr h="1104667">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ORGANIZZAZIONE DELLE INFORMAZIONI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Collocare se stesso nella dimensione temporale: giorno/notte, settimana, mese, stagione. </a:t>
                      </a:r>
                    </a:p>
                  </a:txBody>
                  <a:tcPr anchor="ctr" horzOverflow="overflow"/>
                </a:tc>
                <a:tc>
                  <a:txBody>
                    <a:bodyPr/>
                    <a:lstStyle/>
                    <a:p>
                      <a:pPr marL="171450" indent="-171450">
                        <a:buFont typeface="Wingdings" panose="05000000000000000000" pitchFamily="2" charset="2"/>
                        <a:buChar char="§"/>
                      </a:pPr>
                      <a:r>
                        <a:rPr lang="it-IT" sz="1000" b="0" i="0" u="none" strike="noStrike" kern="1200" baseline="0" dirty="0">
                          <a:solidFill>
                            <a:srgbClr val="0070C0"/>
                          </a:solidFill>
                          <a:latin typeface="+mn-lt"/>
                          <a:ea typeface="+mn-ea"/>
                          <a:cs typeface="+mn-cs"/>
                        </a:rPr>
                        <a:t>Riconosce il concetto di durata e successione temporale in relazione alla vita quotidiana e ai cicli naturali.	</a:t>
                      </a:r>
                    </a:p>
                    <a:p>
                      <a:pPr marL="0" indent="0">
                        <a:buFont typeface="Wingdings" panose="05000000000000000000" pitchFamily="2" charset="2"/>
                        <a:buNone/>
                      </a:pPr>
                      <a:r>
                        <a:rPr lang="it-IT" sz="1100" b="0" i="0" u="none" strike="noStrike" kern="1200" baseline="0" dirty="0">
                          <a:solidFill>
                            <a:srgbClr val="0070C0"/>
                          </a:solidFill>
                          <a:latin typeface="Comic Sans MS" panose="030F0702030302020204" pitchFamily="66" charset="0"/>
                          <a:ea typeface="+mn-ea"/>
                          <a:cs typeface="+mn-cs"/>
                        </a:rPr>
                        <a:t>	</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1" i="0" u="none" strike="noStrike" kern="1200" baseline="0" dirty="0">
                        <a:solidFill>
                          <a:srgbClr val="0070C0"/>
                        </a:solidFill>
                        <a:latin typeface="Comic Sans MS" panose="030F0702030302020204" pitchFamily="66" charset="0"/>
                        <a:ea typeface="+mn-ea"/>
                        <a:cs typeface="+mn-cs"/>
                      </a:endParaRPr>
                    </a:p>
                  </a:txBody>
                  <a:tcPr anchor="ctr" horzOverflow="overflow"/>
                </a:tc>
                <a:tc vMerge="1">
                  <a:txBody>
                    <a:bodyPr/>
                    <a:lstStyle/>
                    <a:p>
                      <a:endParaRPr lang="it-IT"/>
                    </a:p>
                  </a:txBody>
                  <a:tcPr anchor="ctr" horzOverflow="overflow"/>
                </a:tc>
                <a:tc vMerge="1">
                  <a:txBody>
                    <a:bodyPr/>
                    <a:lstStyle/>
                    <a:p>
                      <a:endParaRPr lang="it-IT"/>
                    </a:p>
                  </a:txBody>
                  <a:tcPr/>
                </a:tc>
                <a:extLst>
                  <a:ext uri="{0D108BD9-81ED-4DB2-BD59-A6C34878D82A}">
                    <a16:rowId xmlns:a16="http://schemas.microsoft.com/office/drawing/2014/main" val="10003"/>
                  </a:ext>
                </a:extLst>
              </a:tr>
              <a:tr h="803394">
                <a:tc>
                  <a:txBody>
                    <a:bodyPr/>
                    <a:lstStyle/>
                    <a:p>
                      <a:pPr algn="ct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STRUMENTI CONCETTUALI </a:t>
                      </a:r>
                    </a:p>
                  </a:txBody>
                  <a:tcPr anchor="ct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Rievocare e rappresentare con precisione fatti ed eventi attraverso rapporti di successione e di contemporaneità. </a:t>
                      </a:r>
                    </a:p>
                  </a:txBody>
                  <a:tcP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Saper raccontare semplici vissuti.</a:t>
                      </a:r>
                    </a:p>
                  </a:txBody>
                  <a:tcPr anchor="ctr" horzOverflow="overflow"/>
                </a:tc>
                <a:tc vMerge="1">
                  <a:txBody>
                    <a:bodyPr/>
                    <a:lstStyle/>
                    <a:p>
                      <a:endParaRPr lang="it-IT"/>
                    </a:p>
                  </a:txBody>
                  <a:tcPr anchor="ctr" horzOverflow="overflow"/>
                </a:tc>
                <a:tc vMerge="1">
                  <a:txBody>
                    <a:bodyPr/>
                    <a:lstStyle/>
                    <a:p>
                      <a:endParaRPr lang="it-IT"/>
                    </a:p>
                  </a:txBody>
                  <a:tcPr/>
                </a:tc>
                <a:extLst>
                  <a:ext uri="{0D108BD9-81ED-4DB2-BD59-A6C34878D82A}">
                    <a16:rowId xmlns:a16="http://schemas.microsoft.com/office/drawing/2014/main" val="10004"/>
                  </a:ext>
                </a:extLst>
              </a:tr>
              <a:tr h="2065870">
                <a:tc>
                  <a:txBody>
                    <a:bodyPr/>
                    <a:lstStyle/>
                    <a:p>
                      <a:pPr marL="0" marR="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PRODUZIONE SCRITTA E ORALE </a:t>
                      </a: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Esegue semplici rilevazioni statistiche attraverso  diagrammi, istogrammi e grafici .</a:t>
                      </a: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dirty="0"/>
                    </a:p>
                  </a:txBody>
                  <a:tcPr anchor="ctr" horzOverflow="overflow"/>
                </a:tc>
                <a:tc vMerge="1">
                  <a:txBody>
                    <a:bodyPr/>
                    <a:lstStyle/>
                    <a:p>
                      <a:endParaRPr lang="it-IT"/>
                    </a:p>
                  </a:txBody>
                  <a:tcPr/>
                </a:tc>
                <a:extLst>
                  <a:ext uri="{0D108BD9-81ED-4DB2-BD59-A6C34878D82A}">
                    <a16:rowId xmlns:a16="http://schemas.microsoft.com/office/drawing/2014/main" val="10005"/>
                  </a:ext>
                </a:extLst>
              </a:tr>
            </a:tbl>
          </a:graphicData>
        </a:graphic>
      </p:graphicFrame>
      <p:sp>
        <p:nvSpPr>
          <p:cNvPr id="5" name="Segnaposto numero diapositiva 4"/>
          <p:cNvSpPr>
            <a:spLocks noGrp="1"/>
          </p:cNvSpPr>
          <p:nvPr>
            <p:ph type="sldNum" sz="quarter" idx="12"/>
          </p:nvPr>
        </p:nvSpPr>
        <p:spPr>
          <a:xfrm>
            <a:off x="8244408" y="6597352"/>
            <a:ext cx="650810" cy="298326"/>
          </a:xfrm>
        </p:spPr>
        <p:txBody>
          <a:bodyPr/>
          <a:lstStyle/>
          <a:p>
            <a:fld id="{FF435FF0-A5BC-47FA-9B2B-A8C23C837CEF}" type="slidenum">
              <a:rPr lang="it-IT" smtClean="0"/>
              <a:pPr/>
              <a:t>35</a:t>
            </a:fld>
            <a:endParaRPr lang="it-IT" dirty="0"/>
          </a:p>
        </p:txBody>
      </p:sp>
    </p:spTree>
    <p:extLst>
      <p:ext uri="{BB962C8B-B14F-4D97-AF65-F5344CB8AC3E}">
        <p14:creationId xmlns:p14="http://schemas.microsoft.com/office/powerpoint/2010/main" val="33662628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485900" y="188913"/>
            <a:ext cx="6094413" cy="738187"/>
          </a:xfrm>
          <a:prstGeom prst="rect">
            <a:avLst/>
          </a:prstGeom>
          <a:noFill/>
          <a:ln w="9525">
            <a:noFill/>
            <a:miter lim="800000"/>
            <a:headEnd/>
            <a:tailEnd/>
          </a:ln>
          <a:effectLst/>
        </p:spPr>
        <p:txBody>
          <a:bodyPr wrap="none">
            <a:spAutoFit/>
          </a:bodyPr>
          <a:lstStyle/>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cs typeface="+mn-cs"/>
              </a:rPr>
              <a:t>PROGETTAZIONE ANNUALE PER LO SVILUPPO DI COMPETENZE</a:t>
            </a:r>
          </a:p>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rPr>
              <a:t>IL SE’ E LALTRO (GEOGRAFIA)</a:t>
            </a:r>
            <a:endParaRPr lang="it-IT" sz="1400" b="1" dirty="0">
              <a:solidFill>
                <a:schemeClr val="tx2">
                  <a:lumMod val="60000"/>
                  <a:lumOff val="40000"/>
                </a:schemeClr>
              </a:solidFill>
              <a:latin typeface="Comic Sans MS" panose="030F0702030302020204" pitchFamily="66" charset="0"/>
              <a:cs typeface="+mn-cs"/>
            </a:endParaRPr>
          </a:p>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cs typeface="+mn-cs"/>
              </a:rPr>
              <a:t>  </a:t>
            </a:r>
            <a:r>
              <a:rPr lang="it-IT" sz="1400" b="1" dirty="0">
                <a:solidFill>
                  <a:schemeClr val="tx2">
                    <a:lumMod val="60000"/>
                    <a:lumOff val="40000"/>
                  </a:schemeClr>
                </a:solidFill>
                <a:latin typeface="Comic Sans MS" panose="030F0702030302020204" pitchFamily="66" charset="0"/>
              </a:rPr>
              <a:t>ANNI 5</a:t>
            </a:r>
            <a:r>
              <a:rPr lang="it-IT" sz="1400" b="1" dirty="0">
                <a:solidFill>
                  <a:schemeClr val="tx2">
                    <a:lumMod val="60000"/>
                    <a:lumOff val="40000"/>
                  </a:schemeClr>
                </a:solidFill>
                <a:latin typeface="Comic Sans MS" panose="030F0702030302020204" pitchFamily="66" charset="0"/>
                <a:cs typeface="+mn-cs"/>
              </a:rPr>
              <a:t> </a:t>
            </a:r>
          </a:p>
        </p:txBody>
      </p:sp>
      <p:graphicFrame>
        <p:nvGraphicFramePr>
          <p:cNvPr id="50241" name="Group 65"/>
          <p:cNvGraphicFramePr>
            <a:graphicFrameLocks noGrp="1"/>
          </p:cNvGraphicFramePr>
          <p:nvPr>
            <p:extLst>
              <p:ext uri="{D42A27DB-BD31-4B8C-83A1-F6EECF244321}">
                <p14:modId xmlns:p14="http://schemas.microsoft.com/office/powerpoint/2010/main" val="1406067400"/>
              </p:ext>
            </p:extLst>
          </p:nvPr>
        </p:nvGraphicFramePr>
        <p:xfrm>
          <a:off x="290413" y="1052736"/>
          <a:ext cx="8602067" cy="4943862"/>
        </p:xfrm>
        <a:graphic>
          <a:graphicData uri="http://schemas.openxmlformats.org/drawingml/2006/table">
            <a:tbl>
              <a:tblPr/>
              <a:tblGrid>
                <a:gridCol w="1032517">
                  <a:extLst>
                    <a:ext uri="{9D8B030D-6E8A-4147-A177-3AD203B41FA5}">
                      <a16:colId xmlns:a16="http://schemas.microsoft.com/office/drawing/2014/main" val="20000"/>
                    </a:ext>
                  </a:extLst>
                </a:gridCol>
                <a:gridCol w="1883712">
                  <a:extLst>
                    <a:ext uri="{9D8B030D-6E8A-4147-A177-3AD203B41FA5}">
                      <a16:colId xmlns:a16="http://schemas.microsoft.com/office/drawing/2014/main" val="20001"/>
                    </a:ext>
                  </a:extLst>
                </a:gridCol>
                <a:gridCol w="2119176">
                  <a:extLst>
                    <a:ext uri="{9D8B030D-6E8A-4147-A177-3AD203B41FA5}">
                      <a16:colId xmlns:a16="http://schemas.microsoft.com/office/drawing/2014/main" val="20002"/>
                    </a:ext>
                  </a:extLst>
                </a:gridCol>
                <a:gridCol w="1982486">
                  <a:extLst>
                    <a:ext uri="{9D8B030D-6E8A-4147-A177-3AD203B41FA5}">
                      <a16:colId xmlns:a16="http://schemas.microsoft.com/office/drawing/2014/main" val="20003"/>
                    </a:ext>
                  </a:extLst>
                </a:gridCol>
                <a:gridCol w="1584176">
                  <a:extLst>
                    <a:ext uri="{9D8B030D-6E8A-4147-A177-3AD203B41FA5}">
                      <a16:colId xmlns:a16="http://schemas.microsoft.com/office/drawing/2014/main" val="2723860492"/>
                    </a:ext>
                  </a:extLst>
                </a:gridCol>
              </a:tblGrid>
              <a:tr h="879712">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pitchFamily="34" charset="0"/>
                        </a:rPr>
                        <a:t>NUCLEI FONDANTI</a:t>
                      </a:r>
                    </a:p>
                  </a:txBody>
                  <a:tcPr marL="91451" marR="91451" marT="45716" marB="4571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pitchFamily="34" charset="0"/>
                        </a:rPr>
                        <a:t>OBIETTIVI  DI APPRENDIMENTO</a:t>
                      </a:r>
                    </a:p>
                  </a:txBody>
                  <a:tcPr marL="91451" marR="91451" marT="45716" marB="4571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pitchFamily="34"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pitchFamily="34" charset="0"/>
                        </a:rPr>
                        <a:t>PER ALUNNI CON BISOGNI EDUCATIVI SPECIALI</a:t>
                      </a:r>
                      <a:endParaRPr kumimoji="0" lang="it-IT" sz="1200" b="1" i="1" u="none" strike="noStrike" cap="none" normalizeH="0" baseline="0" dirty="0">
                        <a:ln>
                          <a:noFill/>
                        </a:ln>
                        <a:solidFill>
                          <a:schemeClr val="tx2">
                            <a:lumMod val="60000"/>
                            <a:lumOff val="40000"/>
                          </a:schemeClr>
                        </a:solidFill>
                        <a:effectLst/>
                        <a:latin typeface="Comic Sans MS" pitchFamily="66" charset="0"/>
                        <a:cs typeface="Arial" pitchFamily="34" charset="0"/>
                      </a:endParaRPr>
                    </a:p>
                  </a:txBody>
                  <a:tcPr marL="91451" marR="91451" marT="45716" marB="4571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chemeClr val="tx2">
                              <a:lumMod val="60000"/>
                              <a:lumOff val="40000"/>
                            </a:schemeClr>
                          </a:solidFill>
                          <a:effectLst/>
                          <a:latin typeface="+mj-lt"/>
                        </a:rPr>
                        <a:t>RISULTATI ATTESI PER I BIMBI DI CINQUE ANNI</a:t>
                      </a:r>
                    </a:p>
                  </a:txBody>
                  <a:tcPr marL="91451" marR="91451" marT="45716" marB="4571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chemeClr val="tx2">
                              <a:lumMod val="60000"/>
                              <a:lumOff val="40000"/>
                            </a:schemeClr>
                          </a:solidFill>
                          <a:effectLst/>
                          <a:latin typeface="+mj-lt"/>
                        </a:rPr>
                        <a:t>COMPETENZE ESSENZIALI</a:t>
                      </a:r>
                    </a:p>
                  </a:txBody>
                  <a:tcPr marL="91451" marR="91451" marT="45716" marB="4571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3368">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ea typeface="Calibri" pitchFamily="34" charset="0"/>
                          <a:cs typeface="Times New Roman" pitchFamily="18" charset="0"/>
                        </a:rPr>
                        <a:t>ORIENTAMENTO	</a:t>
                      </a:r>
                      <a:endPar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Muoversi  in maniera autonoma e con destrezza conoscendo dimensioni e posizioni spaziali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indent="0">
                        <a:buFont typeface="Wingdings" panose="05000000000000000000" pitchFamily="2" charset="2"/>
                        <a:buNone/>
                      </a:pPr>
                      <a:r>
                        <a:rPr lang="it-IT" sz="1000" b="0" i="0" u="none" strike="noStrike" kern="1200" baseline="0" dirty="0">
                          <a:solidFill>
                            <a:srgbClr val="0070C0"/>
                          </a:solidFill>
                          <a:latin typeface="Comic Sans MS" panose="030F0702030302020204" pitchFamily="66" charset="0"/>
                          <a:ea typeface="+mn-ea"/>
                          <a:cs typeface="+mn-cs"/>
                        </a:rPr>
                        <a:t>.</a:t>
                      </a:r>
                    </a:p>
                    <a:p>
                      <a:pPr marL="171450" indent="-171450">
                        <a:buFont typeface="Wingdings" panose="05000000000000000000" pitchFamily="2" charset="2"/>
                        <a:buChar char="Ø"/>
                      </a:pPr>
                      <a:r>
                        <a:rPr lang="it-IT" sz="1000" b="0" i="0" u="none" strike="noStrike" kern="1200" baseline="0" dirty="0">
                          <a:solidFill>
                            <a:srgbClr val="0070C0"/>
                          </a:solidFill>
                          <a:latin typeface="Comic Sans MS" panose="030F0702030302020204" pitchFamily="66" charset="0"/>
                          <a:ea typeface="+mn-ea"/>
                          <a:cs typeface="+mn-cs"/>
                        </a:rPr>
                        <a:t>Consapevolezza dello spazio interno ed esterno </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rowSpan="4">
                  <a:txBody>
                    <a:bodyPr/>
                    <a:lstStyle/>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Conosce i luoghi e le caratteristiche dei vari Paesi.</a:t>
                      </a:r>
                    </a:p>
                    <a:p>
                      <a:pPr marL="171450" indent="-171450">
                        <a:buFont typeface="Wingdings" panose="05000000000000000000" pitchFamily="2" charset="2"/>
                        <a:buChar char="§"/>
                      </a:pPr>
                      <a:r>
                        <a:rPr lang="it-IT" sz="1000" b="0" i="0" u="none" strike="noStrike" kern="1200" baseline="0" dirty="0">
                          <a:solidFill>
                            <a:srgbClr val="0070C0"/>
                          </a:solidFill>
                          <a:latin typeface="+mj-lt"/>
                          <a:ea typeface="+mn-ea"/>
                          <a:cs typeface="+mn-cs"/>
                        </a:rPr>
                        <a:t> Conosce le storie e le tradizioni del proprio e degli  altri paesi ( usi, costumi, animali, monumenti, cibi e feste...)  </a:t>
                      </a:r>
                    </a:p>
                    <a:p>
                      <a:pPr marL="171450" indent="-171450" algn="just">
                        <a:buFont typeface="Wingdings" panose="05000000000000000000" pitchFamily="2" charset="2"/>
                        <a:buChar char="§"/>
                      </a:pPr>
                      <a:r>
                        <a:rPr lang="it-IT" sz="1000" b="0" i="0" u="none" strike="noStrike" kern="1200" baseline="0" dirty="0">
                          <a:solidFill>
                            <a:srgbClr val="0070C0"/>
                          </a:solidFill>
                          <a:latin typeface="+mj-lt"/>
                          <a:ea typeface="+mn-ea"/>
                          <a:cs typeface="+mn-cs"/>
                        </a:rPr>
                        <a:t>Esegue un percorso tenendo  conto dei riferimenti spaziali	</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j-lt"/>
                          <a:ea typeface="+mn-ea"/>
                          <a:cs typeface="+mn-cs"/>
                        </a:rPr>
                        <a:t>Riconosce e riproduce spazio interno, esterno e confine.</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j-lt"/>
                          <a:ea typeface="+mn-ea"/>
                          <a:cs typeface="+mn-cs"/>
                        </a:rPr>
                        <a:t>Esegue e riproduce graficamente  ritmi.</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j-lt"/>
                          <a:ea typeface="+mn-ea"/>
                          <a:cs typeface="+mn-cs"/>
                        </a:rPr>
                        <a:t>Stabilisce relazioni e corrispondenze  tra persone , oggetti ed elementi naturali.</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j-lt"/>
                          <a:ea typeface="+mn-ea"/>
                          <a:cs typeface="+mn-cs"/>
                        </a:rPr>
                        <a:t>Localizza oggetti nello spazio in riferimento a se stesso e ad altri.</a:t>
                      </a:r>
                    </a:p>
                    <a:p>
                      <a:pPr marL="171450" indent="-171450">
                        <a:buFont typeface="Arial" panose="020B0604020202020204" pitchFamily="34" charset="0"/>
                        <a:buChar char="•"/>
                      </a:pPr>
                      <a:r>
                        <a:rPr lang="it-IT" sz="1000" b="0" i="0" u="none" strike="noStrike" kern="1200" baseline="0" dirty="0">
                          <a:solidFill>
                            <a:srgbClr val="0070C0"/>
                          </a:solidFill>
                          <a:latin typeface="+mj-lt"/>
                          <a:ea typeface="+mn-ea"/>
                          <a:cs typeface="+mn-cs"/>
                        </a:rPr>
                        <a:t>Si orienta nello spazio fisico e grafico seguendo una direzione (verso destra,</a:t>
                      </a:r>
                    </a:p>
                    <a:p>
                      <a:pPr marL="0" indent="0">
                        <a:buFont typeface="Arial" panose="020B0604020202020204" pitchFamily="34" charset="0"/>
                        <a:buNone/>
                      </a:pPr>
                      <a:r>
                        <a:rPr lang="it-IT" sz="1000" b="0" i="0" u="none" strike="noStrike" kern="1200" baseline="0" dirty="0">
                          <a:solidFill>
                            <a:srgbClr val="0070C0"/>
                          </a:solidFill>
                          <a:latin typeface="+mj-lt"/>
                          <a:ea typeface="+mn-ea"/>
                          <a:cs typeface="+mn-cs"/>
                        </a:rPr>
                        <a:t>     sinistra, alto, basso, </a:t>
                      </a:r>
                      <a:r>
                        <a:rPr lang="it-IT" sz="1000" b="0" i="0" u="none" strike="noStrike" kern="1200" baseline="0" dirty="0" err="1">
                          <a:solidFill>
                            <a:srgbClr val="0070C0"/>
                          </a:solidFill>
                          <a:latin typeface="+mj-lt"/>
                          <a:ea typeface="+mn-ea"/>
                          <a:cs typeface="+mn-cs"/>
                        </a:rPr>
                        <a:t>ecc</a:t>
                      </a:r>
                      <a:r>
                        <a:rPr lang="it-IT" sz="1000" b="0" i="0" u="none" strike="noStrike" kern="1200" baseline="0" dirty="0">
                          <a:solidFill>
                            <a:srgbClr val="0070C0"/>
                          </a:solidFill>
                          <a:latin typeface="+mj-lt"/>
                          <a:ea typeface="+mn-ea"/>
                          <a:cs typeface="+mn-cs"/>
                        </a:rPr>
                        <a:t>).</a:t>
                      </a: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it-IT" sz="1000" b="0" i="0" u="none" strike="noStrike" kern="1200" baseline="0" dirty="0">
                          <a:solidFill>
                            <a:schemeClr val="tx2">
                              <a:lumMod val="60000"/>
                              <a:lumOff val="40000"/>
                            </a:schemeClr>
                          </a:solidFill>
                          <a:latin typeface="+mj-lt"/>
                          <a:ea typeface="+mn-ea"/>
                          <a:cs typeface="+mn-cs"/>
                        </a:rPr>
                        <a:t>.</a:t>
                      </a: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rowSpan="4">
                  <a:txBody>
                    <a:bodyP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n-lt"/>
                          <a:ea typeface="+mn-ea"/>
                          <a:cs typeface="+mn-cs"/>
                        </a:rPr>
                        <a:t>Consapevolezza dello spazio interno ed esterno </a:t>
                      </a:r>
                    </a:p>
                    <a:p>
                      <a:pPr marL="171450" indent="-171450">
                        <a:buFont typeface="Wingdings" panose="05000000000000000000" pitchFamily="2" charset="2"/>
                        <a:buChar char="§"/>
                      </a:pPr>
                      <a:r>
                        <a:rPr lang="it-IT" sz="1000" b="0" i="0" u="none" strike="noStrike" kern="1200" baseline="0" dirty="0">
                          <a:solidFill>
                            <a:srgbClr val="0070C0"/>
                          </a:solidFill>
                          <a:latin typeface="+mn-lt"/>
                          <a:ea typeface="+mn-ea"/>
                          <a:cs typeface="+mn-cs"/>
                        </a:rPr>
                        <a:t>Orientarsi  nello spazio  grafico seguendo una direzione (verso destra, sinistra, alto, basso, </a:t>
                      </a:r>
                      <a:r>
                        <a:rPr lang="it-IT" sz="1000" b="0" i="0" u="none" strike="noStrike" kern="1200" baseline="0" dirty="0" err="1">
                          <a:solidFill>
                            <a:srgbClr val="0070C0"/>
                          </a:solidFill>
                          <a:latin typeface="+mn-lt"/>
                          <a:ea typeface="+mn-ea"/>
                          <a:cs typeface="+mn-cs"/>
                        </a:rPr>
                        <a:t>ecc</a:t>
                      </a:r>
                      <a:r>
                        <a:rPr lang="it-IT" sz="1000" b="0" i="0" u="none" strike="noStrike" kern="1200" baseline="0" dirty="0">
                          <a:solidFill>
                            <a:srgbClr val="0070C0"/>
                          </a:solidFill>
                          <a:latin typeface="+mn-lt"/>
                          <a:ea typeface="+mn-ea"/>
                          <a:cs typeface="+mn-cs"/>
                        </a:rPr>
                        <a:t>).</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it-IT" sz="1000" b="0" i="0" u="none" strike="noStrike" kern="1200" baseline="0" dirty="0">
                        <a:solidFill>
                          <a:srgbClr val="FF0000"/>
                        </a:solidFill>
                        <a:latin typeface="+mn-lt"/>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mn-lt"/>
                          <a:ea typeface="+mn-ea"/>
                          <a:cs typeface="+mn-cs"/>
                        </a:rPr>
                        <a:t>Eseguire e riprodurre graficamente ritmi</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it-IT" sz="1000" b="0" i="0" u="none" strike="noStrike" kern="1200" baseline="0" dirty="0">
                        <a:solidFill>
                          <a:srgbClr val="FF0000"/>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it-IT" sz="1000" b="1" i="0" u="none" strike="noStrike" kern="1200" baseline="0" dirty="0">
                        <a:solidFill>
                          <a:srgbClr val="FF0000"/>
                        </a:solidFill>
                        <a:latin typeface="Comic Sans MS" panose="030F0702030302020204" pitchFamily="66"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it-IT" sz="1000" b="1" i="0" u="none" strike="noStrike" kern="1200" baseline="0" dirty="0">
                        <a:solidFill>
                          <a:schemeClr val="tx2">
                            <a:lumMod val="60000"/>
                            <a:lumOff val="40000"/>
                          </a:schemeClr>
                        </a:solidFill>
                        <a:latin typeface="+mj-lt"/>
                        <a:ea typeface="+mn-ea"/>
                        <a:cs typeface="+mn-cs"/>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2008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ea typeface="Calibri" pitchFamily="34" charset="0"/>
                          <a:cs typeface="Times New Roman" pitchFamily="18" charset="0"/>
                        </a:rPr>
                        <a:t>LINGUAGGIO SPECIFICO </a:t>
                      </a:r>
                      <a:endPar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pPr>
                      <a:r>
                        <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rPr>
                        <a:t> </a:t>
                      </a: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Rielaborare percorsi motori e grafici, completando anche simmetrie e sequenze ritmiche.</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0" i="0" u="none" strike="noStrike" kern="1200" baseline="0" dirty="0">
                          <a:solidFill>
                            <a:srgbClr val="0070C0"/>
                          </a:solidFill>
                          <a:latin typeface="Comic Sans MS" panose="030F0702030302020204" pitchFamily="66" charset="0"/>
                          <a:ea typeface="+mn-ea"/>
                          <a:cs typeface="+mn-cs"/>
                        </a:rPr>
                        <a:t>Esegue e riproduce graficamente ritmi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marL="173038" marR="0" lvl="0" indent="-173038" algn="l" defTabSz="914400" rtl="0" eaLnBrk="1" fontAlgn="base" latinLnBrk="0" hangingPunct="1">
                        <a:lnSpc>
                          <a:spcPct val="115000"/>
                        </a:lnSpc>
                        <a:spcBef>
                          <a:spcPct val="0"/>
                        </a:spcBef>
                        <a:spcAft>
                          <a:spcPct val="0"/>
                        </a:spcAft>
                        <a:buClrTx/>
                        <a:buSzTx/>
                        <a:buFont typeface="Wingdings" panose="05000000000000000000" pitchFamily="2" charset="2"/>
                        <a:buChar char="Ø"/>
                        <a:tabLst/>
                      </a:pPr>
                      <a:endParaRPr kumimoji="0" lang="it-IT" sz="12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3"/>
                  </a:ext>
                </a:extLst>
              </a:tr>
              <a:tr h="936104">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ea typeface="Calibri" pitchFamily="34" charset="0"/>
                          <a:cs typeface="Times New Roman" pitchFamily="18" charset="0"/>
                        </a:rPr>
                        <a:t>PAESAGGIO GEOGRAFICO </a:t>
                      </a:r>
                      <a:endPar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ea typeface="Calibri" pitchFamily="34" charset="0"/>
                          <a:cs typeface="Times New Roman" pitchFamily="18" charset="0"/>
                        </a:rPr>
                        <a:t> </a:t>
                      </a:r>
                      <a:endPar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Individuare analogie , differenze fra oggetti, persone e fenomeni negli oggetti e nell’ambiente.</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indent="-171450">
                        <a:buFont typeface="Wingdings" panose="05000000000000000000" pitchFamily="2" charset="2"/>
                        <a:buChar char="Ø"/>
                      </a:pPr>
                      <a:r>
                        <a:rPr lang="it-IT" sz="1000" b="0" i="0" u="none" strike="noStrike" kern="1200" baseline="0" dirty="0">
                          <a:solidFill>
                            <a:srgbClr val="0070C0"/>
                          </a:solidFill>
                          <a:latin typeface="Comic Sans MS" panose="030F0702030302020204" pitchFamily="66" charset="0"/>
                          <a:ea typeface="+mn-ea"/>
                          <a:cs typeface="+mn-cs"/>
                        </a:rPr>
                        <a:t>Individuare differenze tra oggetti.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marL="173038" marR="0" lvl="0" indent="-173038" algn="l" defTabSz="914400" rtl="0" eaLnBrk="1" fontAlgn="base" latinLnBrk="0" hangingPunct="1">
                        <a:lnSpc>
                          <a:spcPct val="115000"/>
                        </a:lnSpc>
                        <a:spcBef>
                          <a:spcPct val="0"/>
                        </a:spcBef>
                        <a:spcAft>
                          <a:spcPct val="0"/>
                        </a:spcAft>
                        <a:buClrTx/>
                        <a:buSzTx/>
                        <a:buFont typeface="Wingdings" panose="05000000000000000000" pitchFamily="2" charset="2"/>
                        <a:buChar char="Ø"/>
                        <a:tabLst/>
                      </a:pPr>
                      <a:endParaRPr kumimoji="0" lang="it-IT" sz="12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4"/>
                  </a:ext>
                </a:extLst>
              </a:tr>
              <a:tr h="807339">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cs typeface="Calibri" pitchFamily="34" charset="0"/>
                        </a:rPr>
                        <a:t>REGIONE E</a:t>
                      </a:r>
                      <a:endPar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it-IT" sz="1000" b="1" i="0" u="none" strike="noStrike" cap="none" normalizeH="0" baseline="0" dirty="0">
                          <a:ln>
                            <a:noFill/>
                          </a:ln>
                          <a:solidFill>
                            <a:schemeClr val="tx2">
                              <a:lumMod val="60000"/>
                              <a:lumOff val="40000"/>
                            </a:schemeClr>
                          </a:solidFill>
                          <a:effectLst/>
                          <a:latin typeface="Comic Sans MS" pitchFamily="66" charset="0"/>
                          <a:cs typeface="Calibri" pitchFamily="34" charset="0"/>
                        </a:rPr>
                        <a:t>SISTEMA TERRITORIALE</a:t>
                      </a:r>
                      <a:endParaRPr kumimoji="0" lang="it-IT" sz="1000" b="0" i="0" u="none" strike="noStrike" cap="none" normalizeH="0" baseline="0" dirty="0">
                        <a:ln>
                          <a:noFill/>
                        </a:ln>
                        <a:solidFill>
                          <a:schemeClr val="tx2">
                            <a:lumMod val="60000"/>
                            <a:lumOff val="40000"/>
                          </a:schemeClr>
                        </a:solidFill>
                        <a:effectLst/>
                        <a:latin typeface="Comic Sans MS" panose="030F0702030302020204" pitchFamily="66" charset="0"/>
                        <a:cs typeface="Calibri" pitchFamily="34"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Conoscere organizzazioni , elementi e servizi del proprio territorio.</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indent="-171450">
                        <a:buFont typeface="Arial" panose="020B0604020202020204" pitchFamily="34" charset="0"/>
                        <a:buChar char="•"/>
                      </a:pPr>
                      <a:r>
                        <a:rPr lang="it-IT" sz="1000" b="0" i="0" u="none" strike="noStrike" kern="1200" baseline="0" dirty="0">
                          <a:solidFill>
                            <a:srgbClr val="0070C0"/>
                          </a:solidFill>
                          <a:latin typeface="+mn-lt"/>
                          <a:ea typeface="+mn-ea"/>
                          <a:cs typeface="+mn-cs"/>
                        </a:rPr>
                        <a:t>Si orienta nello spazio  grafico seguendo una direzione (verso destra,</a:t>
                      </a:r>
                    </a:p>
                    <a:p>
                      <a:pPr marL="0" indent="0">
                        <a:buFont typeface="Arial" panose="020B0604020202020204" pitchFamily="34" charset="0"/>
                        <a:buNone/>
                      </a:pPr>
                      <a:r>
                        <a:rPr lang="it-IT" sz="1000" b="0" i="0" u="none" strike="noStrike" kern="1200" baseline="0" dirty="0">
                          <a:solidFill>
                            <a:srgbClr val="0070C0"/>
                          </a:solidFill>
                          <a:latin typeface="+mn-lt"/>
                          <a:ea typeface="+mn-ea"/>
                          <a:cs typeface="+mn-cs"/>
                        </a:rPr>
                        <a:t>     sinistra, alto, basso, </a:t>
                      </a:r>
                      <a:r>
                        <a:rPr lang="it-IT" sz="1000" b="0" i="0" u="none" strike="noStrike" kern="1200" baseline="0" dirty="0" err="1">
                          <a:solidFill>
                            <a:srgbClr val="0070C0"/>
                          </a:solidFill>
                          <a:latin typeface="+mn-lt"/>
                          <a:ea typeface="+mn-ea"/>
                          <a:cs typeface="+mn-cs"/>
                        </a:rPr>
                        <a:t>ecc</a:t>
                      </a:r>
                      <a:r>
                        <a:rPr lang="it-IT" sz="1000" b="0" i="0" u="none" strike="noStrike" kern="1200" baseline="0" dirty="0">
                          <a:solidFill>
                            <a:srgbClr val="0070C0"/>
                          </a:solidFill>
                          <a:latin typeface="+mn-lt"/>
                          <a:ea typeface="+mn-ea"/>
                          <a:cs typeface="+mn-cs"/>
                        </a:rPr>
                        <a:t>).</a:t>
                      </a:r>
                    </a:p>
                    <a:p>
                      <a:pPr marL="0" indent="0">
                        <a:buFont typeface="Wingdings" panose="05000000000000000000" pitchFamily="2" charset="2"/>
                        <a:buNone/>
                      </a:pPr>
                      <a:endParaRPr lang="it-IT" sz="1000" b="0" i="0" u="none" strike="noStrike" kern="1200" baseline="0" dirty="0">
                        <a:solidFill>
                          <a:srgbClr val="0070C0"/>
                        </a:solidFill>
                        <a:latin typeface="Comic Sans MS" panose="030F0702030302020204" pitchFamily="66" charset="0"/>
                        <a:ea typeface="+mn-ea"/>
                        <a:cs typeface="+mn-cs"/>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marL="173038" marR="0" lvl="0" indent="-173038" algn="l" defTabSz="914400" rtl="0" eaLnBrk="1" fontAlgn="base" latinLnBrk="0" hangingPunct="1">
                        <a:lnSpc>
                          <a:spcPct val="115000"/>
                        </a:lnSpc>
                        <a:spcBef>
                          <a:spcPct val="0"/>
                        </a:spcBef>
                        <a:spcAft>
                          <a:spcPct val="0"/>
                        </a:spcAft>
                        <a:buClrTx/>
                        <a:buSzTx/>
                        <a:buFont typeface="Wingdings" panose="05000000000000000000" pitchFamily="2" charset="2"/>
                        <a:buChar char="Ø"/>
                        <a:tabLst/>
                      </a:pPr>
                      <a:endParaRPr kumimoji="0" lang="it-IT" sz="1200" b="0" i="0" u="none" strike="noStrike" cap="none" normalizeH="0" baseline="0" dirty="0">
                        <a:ln>
                          <a:noFill/>
                        </a:ln>
                        <a:solidFill>
                          <a:schemeClr val="tx2">
                            <a:lumMod val="60000"/>
                            <a:lumOff val="40000"/>
                          </a:schemeClr>
                        </a:solidFill>
                        <a:effectLst/>
                        <a:latin typeface="Comic Sans MS" panose="030F0702030302020204" pitchFamily="66" charset="0"/>
                        <a:ea typeface="Calibri" pitchFamily="34" charset="0"/>
                        <a:cs typeface="Times New Roman" pitchFamily="18" charset="0"/>
                      </a:endParaRPr>
                    </a:p>
                  </a:txBody>
                  <a:tcPr marT="45727" marB="45727"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5"/>
                  </a:ext>
                </a:extLst>
              </a:tr>
            </a:tbl>
          </a:graphicData>
        </a:graphic>
      </p:graphicFrame>
      <p:sp>
        <p:nvSpPr>
          <p:cNvPr id="5" name="Segnaposto numero diapositiva 4"/>
          <p:cNvSpPr>
            <a:spLocks noGrp="1"/>
          </p:cNvSpPr>
          <p:nvPr>
            <p:ph type="sldNum" sz="quarter" idx="12"/>
          </p:nvPr>
        </p:nvSpPr>
        <p:spPr>
          <a:xfrm>
            <a:off x="6732588" y="6592888"/>
            <a:ext cx="2133600" cy="365125"/>
          </a:xfrm>
        </p:spPr>
        <p:txBody>
          <a:bodyPr/>
          <a:lstStyle/>
          <a:p>
            <a:pPr>
              <a:defRPr/>
            </a:pPr>
            <a:fld id="{5B5B8549-2E5E-4C54-9854-FC8E92AFE515}" type="slidenum">
              <a:rPr lang="it-IT"/>
              <a:pPr>
                <a:defRPr/>
              </a:pPr>
              <a:t>36</a:t>
            </a:fld>
            <a:endParaRPr lang="it-IT" dirty="0"/>
          </a:p>
        </p:txBody>
      </p:sp>
    </p:spTree>
    <p:extLst>
      <p:ext uri="{BB962C8B-B14F-4D97-AF65-F5344CB8AC3E}">
        <p14:creationId xmlns:p14="http://schemas.microsoft.com/office/powerpoint/2010/main" val="39908388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754724" y="188640"/>
            <a:ext cx="6094938" cy="738664"/>
          </a:xfrm>
          <a:prstGeom prst="rect">
            <a:avLst/>
          </a:prstGeom>
          <a:noFill/>
          <a:ln w="9525">
            <a:noFill/>
            <a:miter lim="800000"/>
            <a:headEnd/>
            <a:tailEnd/>
          </a:ln>
          <a:effectLst/>
        </p:spPr>
        <p:txBody>
          <a:bodyPr wrap="none">
            <a:spAutoFit/>
          </a:bodyPr>
          <a:lstStyle/>
          <a:p>
            <a:pPr algn="ctr"/>
            <a:r>
              <a:rPr lang="it-IT" sz="1400" b="1" dirty="0">
                <a:solidFill>
                  <a:schemeClr val="tx2">
                    <a:lumMod val="60000"/>
                    <a:lumOff val="40000"/>
                  </a:schemeClr>
                </a:solidFill>
                <a:latin typeface="Comic Sans MS" panose="030F0702030302020204" pitchFamily="66" charset="0"/>
              </a:rPr>
              <a:t>PROGETTAZIONE ANNUALE PER LO SVILUPPO DI COMPETENZE</a:t>
            </a:r>
            <a:endParaRPr lang="it-IT" sz="1400" dirty="0">
              <a:solidFill>
                <a:schemeClr val="tx2">
                  <a:lumMod val="60000"/>
                  <a:lumOff val="40000"/>
                </a:schemeClr>
              </a:solidFill>
              <a:latin typeface="Comic Sans MS" panose="030F0702030302020204" pitchFamily="66" charset="0"/>
            </a:endParaRPr>
          </a:p>
          <a:p>
            <a:pPr algn="ctr"/>
            <a:r>
              <a:rPr lang="it-IT" sz="1400" b="1" dirty="0">
                <a:solidFill>
                  <a:schemeClr val="tx2">
                    <a:lumMod val="60000"/>
                    <a:lumOff val="40000"/>
                  </a:schemeClr>
                </a:solidFill>
                <a:latin typeface="Comic Sans MS" panose="030F0702030302020204" pitchFamily="66" charset="0"/>
              </a:rPr>
              <a:t>IMMAGINI, SUONI,COLORI (MUSICA)</a:t>
            </a:r>
          </a:p>
          <a:p>
            <a:pPr algn="ctr"/>
            <a:r>
              <a:rPr lang="it-IT" sz="1400" b="1" dirty="0">
                <a:solidFill>
                  <a:schemeClr val="tx2">
                    <a:lumMod val="60000"/>
                    <a:lumOff val="40000"/>
                  </a:schemeClr>
                </a:solidFill>
                <a:latin typeface="Comic Sans MS" panose="030F0702030302020204" pitchFamily="66" charset="0"/>
              </a:rPr>
              <a:t>  5 ANNI </a:t>
            </a:r>
          </a:p>
        </p:txBody>
      </p:sp>
      <p:graphicFrame>
        <p:nvGraphicFramePr>
          <p:cNvPr id="50241" name="Group 65"/>
          <p:cNvGraphicFramePr>
            <a:graphicFrameLocks noGrp="1"/>
          </p:cNvGraphicFramePr>
          <p:nvPr>
            <p:extLst>
              <p:ext uri="{D42A27DB-BD31-4B8C-83A1-F6EECF244321}">
                <p14:modId xmlns:p14="http://schemas.microsoft.com/office/powerpoint/2010/main" val="2655533741"/>
              </p:ext>
            </p:extLst>
          </p:nvPr>
        </p:nvGraphicFramePr>
        <p:xfrm>
          <a:off x="467544" y="1052736"/>
          <a:ext cx="8424935" cy="5443728"/>
        </p:xfrm>
        <a:graphic>
          <a:graphicData uri="http://schemas.openxmlformats.org/drawingml/2006/table">
            <a:tbl>
              <a:tblPr>
                <a:tableStyleId>{BC89EF96-8CEA-46FF-86C4-4CE0E7609802}</a:tableStyleId>
              </a:tblPr>
              <a:tblGrid>
                <a:gridCol w="886835">
                  <a:extLst>
                    <a:ext uri="{9D8B030D-6E8A-4147-A177-3AD203B41FA5}">
                      <a16:colId xmlns:a16="http://schemas.microsoft.com/office/drawing/2014/main" val="20000"/>
                    </a:ext>
                  </a:extLst>
                </a:gridCol>
                <a:gridCol w="1860635">
                  <a:extLst>
                    <a:ext uri="{9D8B030D-6E8A-4147-A177-3AD203B41FA5}">
                      <a16:colId xmlns:a16="http://schemas.microsoft.com/office/drawing/2014/main" val="20001"/>
                    </a:ext>
                  </a:extLst>
                </a:gridCol>
                <a:gridCol w="1797561">
                  <a:extLst>
                    <a:ext uri="{9D8B030D-6E8A-4147-A177-3AD203B41FA5}">
                      <a16:colId xmlns:a16="http://schemas.microsoft.com/office/drawing/2014/main" val="20002"/>
                    </a:ext>
                  </a:extLst>
                </a:gridCol>
                <a:gridCol w="2295729">
                  <a:extLst>
                    <a:ext uri="{9D8B030D-6E8A-4147-A177-3AD203B41FA5}">
                      <a16:colId xmlns:a16="http://schemas.microsoft.com/office/drawing/2014/main" val="20003"/>
                    </a:ext>
                  </a:extLst>
                </a:gridCol>
                <a:gridCol w="1584175">
                  <a:extLst>
                    <a:ext uri="{9D8B030D-6E8A-4147-A177-3AD203B41FA5}">
                      <a16:colId xmlns:a16="http://schemas.microsoft.com/office/drawing/2014/main" val="15289844"/>
                    </a:ext>
                  </a:extLst>
                </a:gridCol>
              </a:tblGrid>
              <a:tr h="877825">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10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11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1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11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100" b="1" u="none" strike="noStrike" cap="none" normalizeH="0" baseline="0" dirty="0">
                          <a:ln>
                            <a:noFill/>
                          </a:ln>
                          <a:solidFill>
                            <a:schemeClr val="tx2">
                              <a:lumMod val="60000"/>
                              <a:lumOff val="40000"/>
                            </a:schemeClr>
                          </a:solidFill>
                          <a:effectLst/>
                          <a:latin typeface="Comic Sans MS" panose="030F0702030302020204" pitchFamily="66" charset="0"/>
                        </a:rPr>
                        <a:t>OBIETTIVI  MINIMI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10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11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1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CINQUE ANNI</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1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anchor="ctr" horzOverflow="overflow"/>
                </a:tc>
                <a:extLst>
                  <a:ext uri="{0D108BD9-81ED-4DB2-BD59-A6C34878D82A}">
                    <a16:rowId xmlns:a16="http://schemas.microsoft.com/office/drawing/2014/main" val="10001"/>
                  </a:ext>
                </a:extLst>
              </a:tr>
              <a:tr h="799604">
                <a:tc>
                  <a:txBody>
                    <a:bodyPr/>
                    <a:lstStyle/>
                    <a:p>
                      <a:pPr algn="ctr"/>
                      <a:r>
                        <a:rPr lang="it-IT" sz="1100" b="1" i="0" u="none" strike="noStrike" kern="1200" baseline="0" dirty="0">
                          <a:solidFill>
                            <a:schemeClr val="tx2">
                              <a:lumMod val="60000"/>
                              <a:lumOff val="40000"/>
                            </a:schemeClr>
                          </a:solidFill>
                          <a:latin typeface="Comic Sans MS" panose="030F0702030302020204" pitchFamily="66" charset="0"/>
                          <a:ea typeface="+mn-ea"/>
                          <a:cs typeface="+mn-cs"/>
                        </a:rPr>
                        <a:t>LINGUAGGIO SPECIFICO </a:t>
                      </a:r>
                    </a:p>
                  </a:txBody>
                  <a:tcPr anchor="ctr" horzOverflow="overflow"/>
                </a:tc>
                <a:tc>
                  <a:txBody>
                    <a:bodyPr/>
                    <a:lstStyle/>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Produrre sequenze sonore e ritmi con la voce, con il corpo, con materiali non strutturati e con semplici strumenti.</a:t>
                      </a:r>
                    </a:p>
                  </a:txBody>
                  <a:tcPr anchor="ct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Saper eseguire semplici ritmi e canti.</a:t>
                      </a:r>
                    </a:p>
                  </a:txBody>
                  <a:tcPr anchor="ctr" horzOverflow="overflow"/>
                </a:tc>
                <a:tc rowSpan="3">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it-IT" sz="900" b="0" i="0" u="none" strike="noStrike" kern="1200" baseline="0" dirty="0">
                        <a:solidFill>
                          <a:srgbClr val="0070C0"/>
                        </a:solidFill>
                        <a:latin typeface="+mj-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900" b="0" i="0" u="none" strike="noStrike" kern="1200" baseline="0" dirty="0">
                          <a:solidFill>
                            <a:srgbClr val="0070C0"/>
                          </a:solidFill>
                          <a:latin typeface="+mj-lt"/>
                          <a:ea typeface="+mn-ea"/>
                          <a:cs typeface="+mn-cs"/>
                        </a:rPr>
                        <a:t>Identifica la provenienza di un suono e sa dire forte/piano </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900" b="0" i="0" u="none" strike="noStrike" kern="1200" baseline="0" dirty="0">
                          <a:solidFill>
                            <a:srgbClr val="0070C0"/>
                          </a:solidFill>
                          <a:latin typeface="+mj-lt"/>
                          <a:ea typeface="+mn-ea"/>
                          <a:cs typeface="+mn-cs"/>
                        </a:rPr>
                        <a:t>Scopre il concetto di durata e ritmo.</a:t>
                      </a:r>
                      <a:endParaRPr lang="it-IT" sz="900" kern="1200" dirty="0">
                        <a:solidFill>
                          <a:srgbClr val="0070C0"/>
                        </a:solidFill>
                        <a:effectLst/>
                        <a:latin typeface="+mj-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900" kern="1200" dirty="0">
                          <a:solidFill>
                            <a:srgbClr val="0070C0"/>
                          </a:solidFill>
                          <a:effectLst/>
                          <a:latin typeface="+mj-lt"/>
                          <a:ea typeface="+mn-ea"/>
                          <a:cs typeface="+mn-cs"/>
                        </a:rPr>
                        <a:t>Sa cogliere la differenza tra suono ,rumore,  silenzio.</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900" kern="1200" dirty="0">
                          <a:solidFill>
                            <a:srgbClr val="0070C0"/>
                          </a:solidFill>
                          <a:effectLst/>
                          <a:latin typeface="+mj-lt"/>
                          <a:ea typeface="+mn-ea"/>
                          <a:cs typeface="+mn-cs"/>
                        </a:rPr>
                        <a:t>Sa usare la propria voce per produrre e inventare suoni, melodie</a:t>
                      </a:r>
                      <a:endParaRPr lang="it-IT" sz="900" b="0" i="0" u="none" strike="noStrike" kern="1200" baseline="0" dirty="0">
                        <a:solidFill>
                          <a:srgbClr val="0070C0"/>
                        </a:solidFill>
                        <a:latin typeface="+mj-lt"/>
                        <a:ea typeface="+mn-ea"/>
                        <a:cs typeface="+mn-cs"/>
                      </a:endParaRPr>
                    </a:p>
                    <a:p>
                      <a:pPr marL="171450" indent="-171450" algn="l">
                        <a:buFont typeface="Wingdings" panose="05000000000000000000" pitchFamily="2" charset="2"/>
                        <a:buChar char="§"/>
                      </a:pPr>
                      <a:r>
                        <a:rPr lang="it-IT" sz="900" b="0" i="0" u="none" strike="noStrike" kern="1200" baseline="0" dirty="0">
                          <a:solidFill>
                            <a:srgbClr val="0070C0"/>
                          </a:solidFill>
                          <a:latin typeface="+mj-lt"/>
                          <a:ea typeface="+mn-ea"/>
                          <a:cs typeface="+mn-cs"/>
                        </a:rPr>
                        <a:t>Sviluppa interesse per l’ascolto della musica e per la fruizione </a:t>
                      </a:r>
                    </a:p>
                    <a:p>
                      <a:pPr marL="171450" indent="-171450" algn="l">
                        <a:buFont typeface="Wingdings" panose="05000000000000000000" pitchFamily="2" charset="2"/>
                        <a:buChar char="§"/>
                      </a:pPr>
                      <a:r>
                        <a:rPr lang="it-IT" sz="900" kern="1200" dirty="0">
                          <a:solidFill>
                            <a:srgbClr val="0070C0"/>
                          </a:solidFill>
                          <a:effectLst/>
                          <a:latin typeface="+mj-lt"/>
                          <a:ea typeface="+mn-ea"/>
                          <a:cs typeface="+mn-cs"/>
                        </a:rPr>
                        <a:t>Scopre, </a:t>
                      </a:r>
                      <a:r>
                        <a:rPr lang="it-IT" sz="900" kern="1200" dirty="0" err="1">
                          <a:solidFill>
                            <a:srgbClr val="0070C0"/>
                          </a:solidFill>
                          <a:effectLst/>
                          <a:latin typeface="+mj-lt"/>
                          <a:ea typeface="+mn-ea"/>
                          <a:cs typeface="+mn-cs"/>
                        </a:rPr>
                        <a:t>manipola,inventa</a:t>
                      </a:r>
                      <a:r>
                        <a:rPr lang="it-IT" sz="900" kern="1200" dirty="0">
                          <a:solidFill>
                            <a:srgbClr val="0070C0"/>
                          </a:solidFill>
                          <a:effectLst/>
                          <a:latin typeface="+mj-lt"/>
                          <a:ea typeface="+mn-ea"/>
                          <a:cs typeface="+mn-cs"/>
                        </a:rPr>
                        <a:t>  semplici strumenti musicali .</a:t>
                      </a:r>
                      <a:endParaRPr lang="it-IT" sz="900" b="0" i="0" u="none" strike="noStrike" kern="1200" baseline="0" dirty="0">
                        <a:solidFill>
                          <a:srgbClr val="0070C0"/>
                        </a:solidFill>
                        <a:latin typeface="+mj-lt"/>
                        <a:ea typeface="+mn-ea"/>
                        <a:cs typeface="+mn-cs"/>
                      </a:endParaRPr>
                    </a:p>
                    <a:p>
                      <a:pPr marL="171450" indent="-171450" algn="l">
                        <a:buFont typeface="Wingdings" panose="05000000000000000000" pitchFamily="2" charset="2"/>
                        <a:buChar char="§"/>
                      </a:pPr>
                      <a:r>
                        <a:rPr lang="it-IT" sz="900" b="0" i="0" u="none" strike="noStrike" kern="1200" baseline="0" dirty="0">
                          <a:solidFill>
                            <a:srgbClr val="0070C0"/>
                          </a:solidFill>
                          <a:latin typeface="+mj-lt"/>
                          <a:ea typeface="+mn-ea"/>
                          <a:cs typeface="+mn-cs"/>
                        </a:rPr>
                        <a:t> Sperimenta combina elementi musicali di base, producendo semplici sequenze sonoro musicali</a:t>
                      </a:r>
                    </a:p>
                    <a:p>
                      <a:pPr marL="171450" indent="-171450" algn="l">
                        <a:buFont typeface="Wingdings" panose="05000000000000000000" pitchFamily="2" charset="2"/>
                        <a:buChar char="§"/>
                      </a:pPr>
                      <a:r>
                        <a:rPr lang="it-IT" sz="900" b="0" i="0" u="none" strike="noStrike" kern="1200" baseline="0" dirty="0">
                          <a:solidFill>
                            <a:srgbClr val="0070C0"/>
                          </a:solidFill>
                          <a:latin typeface="+mj-lt"/>
                          <a:ea typeface="+mn-ea"/>
                          <a:cs typeface="+mn-cs"/>
                        </a:rPr>
                        <a:t>Riconosce le emozioni che possono suscitare in noi diversi brani musicali </a:t>
                      </a:r>
                    </a:p>
                    <a:p>
                      <a:pPr marL="171450" indent="-171450" algn="l">
                        <a:buFont typeface="Wingdings" panose="05000000000000000000" pitchFamily="2" charset="2"/>
                        <a:buChar char="§"/>
                      </a:pPr>
                      <a:r>
                        <a:rPr lang="it-IT" sz="900" kern="1200" dirty="0">
                          <a:solidFill>
                            <a:srgbClr val="0070C0"/>
                          </a:solidFill>
                          <a:effectLst/>
                          <a:latin typeface="+mj-lt"/>
                          <a:ea typeface="+mn-ea"/>
                          <a:cs typeface="+mn-cs"/>
                        </a:rPr>
                        <a:t>Saper usare gesti e movimenti in associazione a brani musicali o composizioni spontanee.</a:t>
                      </a:r>
                    </a:p>
                    <a:p>
                      <a:pPr marL="171450" indent="-171450" algn="l">
                        <a:buFont typeface="Wingdings" panose="05000000000000000000" pitchFamily="2" charset="2"/>
                        <a:buChar char="§"/>
                      </a:pPr>
                      <a:r>
                        <a:rPr lang="it-IT" sz="900" b="0" i="0" u="none" strike="noStrike" kern="1200" baseline="0" dirty="0">
                          <a:solidFill>
                            <a:srgbClr val="0070C0"/>
                          </a:solidFill>
                          <a:latin typeface="+mj-lt"/>
                          <a:ea typeface="+mn-ea"/>
                          <a:cs typeface="+mn-cs"/>
                        </a:rPr>
                        <a:t>Produce suoni con il corpo, con la voce, con oggetti .</a:t>
                      </a:r>
                    </a:p>
                    <a:p>
                      <a:pPr marL="171450" indent="-171450" algn="l">
                        <a:buFont typeface="Wingdings" panose="05000000000000000000" pitchFamily="2" charset="2"/>
                        <a:buChar char="§"/>
                      </a:pPr>
                      <a:r>
                        <a:rPr lang="it-IT" sz="900" b="0" i="0" u="none" strike="noStrike" kern="1200" baseline="0" dirty="0">
                          <a:solidFill>
                            <a:srgbClr val="0070C0"/>
                          </a:solidFill>
                          <a:latin typeface="+mj-lt"/>
                          <a:ea typeface="+mn-ea"/>
                          <a:cs typeface="+mn-cs"/>
                        </a:rPr>
                        <a:t> Comunica attraverso la danza e la musica.</a:t>
                      </a:r>
                    </a:p>
                    <a:p>
                      <a:pPr marL="171450" indent="-171450" algn="l">
                        <a:buFont typeface="Arial" panose="020B0604020202020204" pitchFamily="34" charset="0"/>
                        <a:buChar char="•"/>
                      </a:pPr>
                      <a:r>
                        <a:rPr lang="it-IT" sz="900" b="0" i="0" u="none" strike="noStrike" kern="1200" baseline="0" dirty="0">
                          <a:solidFill>
                            <a:srgbClr val="0070C0"/>
                          </a:solidFill>
                          <a:latin typeface="+mj-lt"/>
                          <a:ea typeface="+mn-ea"/>
                          <a:cs typeface="+mn-cs"/>
                        </a:rPr>
                        <a:t>Comprende la funzione comunicativa dei messaggi non verbali attraverso la musica ,la danza e spettacoli.</a:t>
                      </a:r>
                    </a:p>
                    <a:p>
                      <a:pPr marL="171450" indent="-171450" algn="l">
                        <a:buFont typeface="Wingdings" panose="05000000000000000000" pitchFamily="2" charset="2"/>
                        <a:buChar char="§"/>
                      </a:pPr>
                      <a:r>
                        <a:rPr lang="it-IT" sz="900" b="0" i="0" u="none" strike="noStrike" kern="1200" baseline="0" dirty="0">
                          <a:solidFill>
                            <a:srgbClr val="0070C0"/>
                          </a:solidFill>
                          <a:latin typeface="+mj-lt"/>
                          <a:ea typeface="+mn-ea"/>
                          <a:cs typeface="+mn-cs"/>
                        </a:rPr>
                        <a:t> Si esprime in maniera creativa attraverso il linguaggio sonoro-musicale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900" kern="1200" dirty="0">
                          <a:solidFill>
                            <a:srgbClr val="0070C0"/>
                          </a:solidFill>
                          <a:effectLst/>
                          <a:latin typeface="+mj-lt"/>
                          <a:ea typeface="+mn-ea"/>
                          <a:cs typeface="+mn-cs"/>
                        </a:rPr>
                        <a:t>Coordina e sincronizza i movimenti del corpo con gli stimoli sonori</a:t>
                      </a:r>
                    </a:p>
                    <a:p>
                      <a:pPr marL="171450" indent="-171450" algn="l">
                        <a:buFont typeface="Wingdings" panose="05000000000000000000" pitchFamily="2" charset="2"/>
                        <a:buChar char="§"/>
                      </a:pPr>
                      <a:endParaRPr lang="it-IT" sz="900" b="0" i="0" u="none" strike="noStrike" kern="1200" baseline="0" dirty="0">
                        <a:solidFill>
                          <a:srgbClr val="0070C0"/>
                        </a:solidFill>
                        <a:latin typeface="+mj-lt"/>
                        <a:ea typeface="+mn-ea"/>
                        <a:cs typeface="+mn-cs"/>
                      </a:endParaRPr>
                    </a:p>
                  </a:txBody>
                  <a:tcPr anchor="ctr" horzOverflow="overflow"/>
                </a:tc>
                <a:tc rowSpan="3">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100" b="0" i="0" u="none" strike="noStrike" kern="1200" baseline="0" dirty="0">
                          <a:solidFill>
                            <a:srgbClr val="0070C0"/>
                          </a:solidFill>
                          <a:latin typeface="+mn-lt"/>
                          <a:ea typeface="+mn-ea"/>
                          <a:cs typeface="+mn-cs"/>
                        </a:rPr>
                        <a:t>Sviluppare interesse per l’ascolto della musica e per la fruizione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100" b="0" i="0" u="none" strike="noStrike" kern="1200" baseline="0" dirty="0">
                          <a:solidFill>
                            <a:schemeClr val="tx2">
                              <a:lumMod val="60000"/>
                              <a:lumOff val="40000"/>
                            </a:schemeClr>
                          </a:solidFill>
                          <a:latin typeface="+mn-lt"/>
                          <a:ea typeface="+mn-ea"/>
                          <a:cs typeface="+mn-cs"/>
                        </a:rPr>
                        <a:t>Eseguire semplici ritmi e canti.</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100" b="0" i="0" u="none" strike="noStrike" kern="1200" baseline="0" dirty="0">
                          <a:solidFill>
                            <a:schemeClr val="tx2">
                              <a:lumMod val="60000"/>
                              <a:lumOff val="40000"/>
                            </a:schemeClr>
                          </a:solidFill>
                          <a:latin typeface="+mn-lt"/>
                          <a:ea typeface="+mn-ea"/>
                          <a:cs typeface="+mn-cs"/>
                        </a:rPr>
                        <a:t>Prestare attenzione alla visione di brevi </a:t>
                      </a:r>
                      <a:r>
                        <a:rPr lang="it-IT" sz="1100" b="0" i="0" u="none" strike="noStrike" kern="1200" baseline="0" dirty="0">
                          <a:solidFill>
                            <a:srgbClr val="0070C0"/>
                          </a:solidFill>
                          <a:latin typeface="+mn-lt"/>
                          <a:ea typeface="+mn-ea"/>
                          <a:cs typeface="+mn-cs"/>
                        </a:rPr>
                        <a:t>video</a:t>
                      </a:r>
                    </a:p>
                    <a:p>
                      <a:pPr marL="171450" indent="-171450" algn="l">
                        <a:buFont typeface="Wingdings" panose="05000000000000000000" pitchFamily="2" charset="2"/>
                        <a:buChar char="§"/>
                      </a:pPr>
                      <a:endParaRPr lang="it-IT" sz="1100" b="0" i="0" u="none" strike="noStrike" kern="1200" baseline="0" dirty="0">
                        <a:solidFill>
                          <a:srgbClr val="0070C0"/>
                        </a:solidFill>
                        <a:latin typeface="+mj-lt"/>
                        <a:ea typeface="+mn-ea"/>
                        <a:cs typeface="+mn-cs"/>
                      </a:endParaRPr>
                    </a:p>
                  </a:txBody>
                  <a:tcPr anchor="ctr" horzOverflow="overflow"/>
                </a:tc>
                <a:extLst>
                  <a:ext uri="{0D108BD9-81ED-4DB2-BD59-A6C34878D82A}">
                    <a16:rowId xmlns:a16="http://schemas.microsoft.com/office/drawing/2014/main" val="10002"/>
                  </a:ext>
                </a:extLst>
              </a:tr>
              <a:tr h="1191858">
                <a:tc>
                  <a:txBody>
                    <a:bodyPr/>
                    <a:lstStyle/>
                    <a:p>
                      <a:pPr algn="ctr"/>
                      <a:r>
                        <a:rPr lang="it-IT" sz="1100" b="1" i="0" u="none" strike="noStrike" kern="1200" baseline="0" dirty="0">
                          <a:solidFill>
                            <a:schemeClr val="tx2">
                              <a:lumMod val="60000"/>
                              <a:lumOff val="40000"/>
                            </a:schemeClr>
                          </a:solidFill>
                          <a:latin typeface="Comic Sans MS" panose="030F0702030302020204" pitchFamily="66" charset="0"/>
                          <a:ea typeface="+mn-ea"/>
                          <a:cs typeface="+mn-cs"/>
                        </a:rPr>
                        <a:t>PRATICA VOCALE E STRUMENTALE </a:t>
                      </a: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Discriminare voci , suoni , rumori dell’ambiente circostante e localizzarne la provenienza.</a:t>
                      </a: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Riconoscere voci suoni e rumori.</a:t>
                      </a:r>
                    </a:p>
                  </a:txBody>
                  <a:tcPr anchor="ctr" horzOverflow="overflow"/>
                </a:tc>
                <a:tc vMerge="1">
                  <a:txBody>
                    <a:bodyPr/>
                    <a:lstStyle/>
                    <a:p>
                      <a:pPr marL="171450" indent="-171450">
                        <a:buFont typeface="Wingdings" panose="05000000000000000000" pitchFamily="2" charset="2"/>
                        <a:buChar char="Ø"/>
                      </a:pPr>
                      <a:endParaRPr lang="it-IT" sz="12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3"/>
                  </a:ext>
                </a:extLst>
              </a:tr>
              <a:tr h="1523202">
                <a:tc>
                  <a:txBody>
                    <a:bodyPr/>
                    <a:lstStyle/>
                    <a:p>
                      <a:pPr marL="0" indent="0" algn="ctr">
                        <a:buFont typeface="Wingdings" panose="05000000000000000000" pitchFamily="2" charset="2"/>
                        <a:buNone/>
                      </a:pPr>
                      <a:r>
                        <a:rPr lang="it-IT" sz="1100" b="1" i="0" u="none" strike="noStrike" kern="1200" baseline="0" dirty="0">
                          <a:solidFill>
                            <a:schemeClr val="tx2">
                              <a:lumMod val="60000"/>
                              <a:lumOff val="40000"/>
                            </a:schemeClr>
                          </a:solidFill>
                          <a:latin typeface="Comic Sans MS" panose="030F0702030302020204" pitchFamily="66" charset="0"/>
                          <a:ea typeface="+mn-ea"/>
                          <a:cs typeface="+mn-cs"/>
                        </a:rPr>
                        <a:t>ASCOLTO, INTERPRETAZIONE E ANALISI </a:t>
                      </a:r>
                    </a:p>
                  </a:txBody>
                  <a:tcPr anchor="ct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Muovere i primi passi verso la costruzione di un gusto estetico.</a:t>
                      </a:r>
                    </a:p>
                  </a:txBody>
                  <a:tcP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Prestare attenzione alla visione di brevi </a:t>
                      </a:r>
                      <a:r>
                        <a:rPr lang="it-IT" sz="1000" b="1" i="0" u="none" strike="noStrike" kern="1200" baseline="0" dirty="0">
                          <a:solidFill>
                            <a:srgbClr val="0070C0"/>
                          </a:solidFill>
                          <a:latin typeface="Comic Sans MS" panose="030F0702030302020204" pitchFamily="66" charset="0"/>
                          <a:ea typeface="+mn-ea"/>
                          <a:cs typeface="+mn-cs"/>
                        </a:rPr>
                        <a:t>video</a:t>
                      </a:r>
                    </a:p>
                  </a:txBody>
                  <a:tcPr anchor="ctr" horzOverflow="overflow"/>
                </a:tc>
                <a:tc vMerge="1">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2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4"/>
                  </a:ext>
                </a:extLst>
              </a:tr>
            </a:tbl>
          </a:graphicData>
        </a:graphic>
      </p:graphicFrame>
      <p:sp>
        <p:nvSpPr>
          <p:cNvPr id="5" name="Segnaposto numero diapositiva 4"/>
          <p:cNvSpPr>
            <a:spLocks noGrp="1"/>
          </p:cNvSpPr>
          <p:nvPr>
            <p:ph type="sldNum" sz="quarter" idx="12"/>
          </p:nvPr>
        </p:nvSpPr>
        <p:spPr>
          <a:xfrm>
            <a:off x="8244408" y="6597352"/>
            <a:ext cx="650810" cy="298326"/>
          </a:xfrm>
        </p:spPr>
        <p:txBody>
          <a:bodyPr/>
          <a:lstStyle/>
          <a:p>
            <a:fld id="{FF435FF0-A5BC-47FA-9B2B-A8C23C837CEF}" type="slidenum">
              <a:rPr lang="it-IT" smtClean="0"/>
              <a:pPr/>
              <a:t>37</a:t>
            </a:fld>
            <a:endParaRPr lang="it-IT" dirty="0"/>
          </a:p>
        </p:txBody>
      </p:sp>
    </p:spTree>
    <p:extLst>
      <p:ext uri="{BB962C8B-B14F-4D97-AF65-F5344CB8AC3E}">
        <p14:creationId xmlns:p14="http://schemas.microsoft.com/office/powerpoint/2010/main" val="20014144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754724" y="188640"/>
            <a:ext cx="6094938" cy="738664"/>
          </a:xfrm>
          <a:prstGeom prst="rect">
            <a:avLst/>
          </a:prstGeom>
          <a:noFill/>
          <a:ln w="9525">
            <a:noFill/>
            <a:miter lim="800000"/>
            <a:headEnd/>
            <a:tailEnd/>
          </a:ln>
          <a:effectLst/>
        </p:spPr>
        <p:txBody>
          <a:bodyPr wrap="none">
            <a:spAutoFit/>
          </a:bodyPr>
          <a:lstStyle/>
          <a:p>
            <a:pPr algn="ctr"/>
            <a:r>
              <a:rPr lang="it-IT" sz="1400" b="1" dirty="0">
                <a:solidFill>
                  <a:schemeClr val="tx2">
                    <a:lumMod val="60000"/>
                    <a:lumOff val="40000"/>
                  </a:schemeClr>
                </a:solidFill>
                <a:latin typeface="Comic Sans MS" panose="030F0702030302020204" pitchFamily="66" charset="0"/>
              </a:rPr>
              <a:t>PROGETTAZIONE ANNUALE PER LO SVILUPPO DI COMPETENZE</a:t>
            </a:r>
            <a:endParaRPr lang="it-IT" sz="1400" dirty="0">
              <a:solidFill>
                <a:schemeClr val="tx2">
                  <a:lumMod val="60000"/>
                  <a:lumOff val="40000"/>
                </a:schemeClr>
              </a:solidFill>
              <a:latin typeface="Comic Sans MS" panose="030F0702030302020204" pitchFamily="66" charset="0"/>
            </a:endParaRPr>
          </a:p>
          <a:p>
            <a:pPr algn="ctr"/>
            <a:r>
              <a:rPr lang="it-IT" sz="1400" b="1" dirty="0">
                <a:solidFill>
                  <a:schemeClr val="tx2">
                    <a:lumMod val="60000"/>
                    <a:lumOff val="40000"/>
                  </a:schemeClr>
                </a:solidFill>
                <a:latin typeface="Comic Sans MS" panose="030F0702030302020204" pitchFamily="66" charset="0"/>
              </a:rPr>
              <a:t>IMMAGINI, SUONI,COLORI (ARTE E IMMAGINE)</a:t>
            </a:r>
          </a:p>
          <a:p>
            <a:pPr algn="ctr"/>
            <a:r>
              <a:rPr lang="it-IT" sz="1400" b="1" dirty="0">
                <a:solidFill>
                  <a:schemeClr val="tx2">
                    <a:lumMod val="60000"/>
                    <a:lumOff val="40000"/>
                  </a:schemeClr>
                </a:solidFill>
                <a:latin typeface="Comic Sans MS" panose="030F0702030302020204" pitchFamily="66" charset="0"/>
              </a:rPr>
              <a:t>5 ANNI </a:t>
            </a:r>
          </a:p>
        </p:txBody>
      </p:sp>
      <p:graphicFrame>
        <p:nvGraphicFramePr>
          <p:cNvPr id="50241" name="Group 65"/>
          <p:cNvGraphicFramePr>
            <a:graphicFrameLocks noGrp="1"/>
          </p:cNvGraphicFramePr>
          <p:nvPr>
            <p:extLst>
              <p:ext uri="{D42A27DB-BD31-4B8C-83A1-F6EECF244321}">
                <p14:modId xmlns:p14="http://schemas.microsoft.com/office/powerpoint/2010/main" val="65216846"/>
              </p:ext>
            </p:extLst>
          </p:nvPr>
        </p:nvGraphicFramePr>
        <p:xfrm>
          <a:off x="467541" y="1268760"/>
          <a:ext cx="8208914" cy="4831478"/>
        </p:xfrm>
        <a:graphic>
          <a:graphicData uri="http://schemas.openxmlformats.org/drawingml/2006/table">
            <a:tbl>
              <a:tblPr>
                <a:tableStyleId>{BC89EF96-8CEA-46FF-86C4-4CE0E7609802}</a:tableStyleId>
              </a:tblPr>
              <a:tblGrid>
                <a:gridCol w="893489">
                  <a:extLst>
                    <a:ext uri="{9D8B030D-6E8A-4147-A177-3AD203B41FA5}">
                      <a16:colId xmlns:a16="http://schemas.microsoft.com/office/drawing/2014/main" val="20000"/>
                    </a:ext>
                  </a:extLst>
                </a:gridCol>
                <a:gridCol w="1731131">
                  <a:extLst>
                    <a:ext uri="{9D8B030D-6E8A-4147-A177-3AD203B41FA5}">
                      <a16:colId xmlns:a16="http://schemas.microsoft.com/office/drawing/2014/main" val="20001"/>
                    </a:ext>
                  </a:extLst>
                </a:gridCol>
                <a:gridCol w="1898660">
                  <a:extLst>
                    <a:ext uri="{9D8B030D-6E8A-4147-A177-3AD203B41FA5}">
                      <a16:colId xmlns:a16="http://schemas.microsoft.com/office/drawing/2014/main" val="20002"/>
                    </a:ext>
                  </a:extLst>
                </a:gridCol>
                <a:gridCol w="1842817">
                  <a:extLst>
                    <a:ext uri="{9D8B030D-6E8A-4147-A177-3AD203B41FA5}">
                      <a16:colId xmlns:a16="http://schemas.microsoft.com/office/drawing/2014/main" val="20003"/>
                    </a:ext>
                  </a:extLst>
                </a:gridCol>
                <a:gridCol w="1842817">
                  <a:extLst>
                    <a:ext uri="{9D8B030D-6E8A-4147-A177-3AD203B41FA5}">
                      <a16:colId xmlns:a16="http://schemas.microsoft.com/office/drawing/2014/main" val="3813330740"/>
                    </a:ext>
                  </a:extLst>
                </a:gridCol>
              </a:tblGrid>
              <a:tr h="864096">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12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12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20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i="1" u="none" strike="noStrike" cap="none" normalizeH="0" baseline="0" dirty="0">
                          <a:ln>
                            <a:noFill/>
                          </a:ln>
                          <a:solidFill>
                            <a:srgbClr val="0070C0"/>
                          </a:solidFill>
                          <a:effectLst/>
                          <a:latin typeface="Comic Sans MS" panose="030F0702030302020204" pitchFamily="66" charset="0"/>
                        </a:rPr>
                        <a:t>RISULTATI ATTESI PER I BIMBI DI CINQUE ANNI</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900" b="1" i="1" u="none" strike="noStrike" cap="none" normalizeH="0" baseline="0" dirty="0">
                          <a:ln>
                            <a:noFill/>
                          </a:ln>
                          <a:solidFill>
                            <a:srgbClr val="0070C0"/>
                          </a:solidFill>
                          <a:effectLst/>
                          <a:latin typeface="Comic Sans MS" panose="030F0702030302020204" pitchFamily="66" charset="0"/>
                        </a:rPr>
                        <a:t>COMPETENZE ESSENZIALI</a:t>
                      </a:r>
                    </a:p>
                  </a:txBody>
                  <a:tcPr anchor="ctr" horzOverflow="overflow"/>
                </a:tc>
                <a:extLst>
                  <a:ext uri="{0D108BD9-81ED-4DB2-BD59-A6C34878D82A}">
                    <a16:rowId xmlns:a16="http://schemas.microsoft.com/office/drawing/2014/main" val="10001"/>
                  </a:ext>
                </a:extLst>
              </a:tr>
              <a:tr h="988123">
                <a:tc>
                  <a:txBody>
                    <a:bodyPr/>
                    <a:lstStyle/>
                    <a:p>
                      <a:pPr algn="ct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ESPRIMERSI E COMUNICARE</a:t>
                      </a:r>
                      <a:endParaRPr lang="it-IT" sz="1000" b="1" i="0" u="sng"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a:txBody>
                    <a:bodyPr/>
                    <a:lstStyle/>
                    <a:p>
                      <a:pPr marL="176213" indent="-176213">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Usare in maniera autonoma tecniche espressive diverse usando mescolanze di colori  e variazioni cromatiche per rappresentare elementi della realtà.</a:t>
                      </a:r>
                    </a:p>
                  </a:txBody>
                  <a:tcPr anchor="ct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Usare semplici tecniche espressive.</a:t>
                      </a:r>
                    </a:p>
                  </a:txBody>
                  <a:tcPr anchor="ctr" horzOverflow="overflow"/>
                </a:tc>
                <a:tc rowSpan="3">
                  <a:txBody>
                    <a:bodyPr/>
                    <a:lstStyle/>
                    <a:p>
                      <a:pPr marL="171450" indent="-171450">
                        <a:buFont typeface="Wingdings" panose="05000000000000000000" pitchFamily="2" charset="2"/>
                        <a:buChar char="§"/>
                      </a:pPr>
                      <a:r>
                        <a:rPr lang="it-IT" sz="900" b="0" i="0" u="none" strike="noStrike" kern="1200" baseline="0" dirty="0">
                          <a:solidFill>
                            <a:srgbClr val="0070C0"/>
                          </a:solidFill>
                          <a:latin typeface="+mn-lt"/>
                          <a:ea typeface="+mn-ea"/>
                          <a:cs typeface="+mn-cs"/>
                        </a:rPr>
                        <a:t>Riconosce e denomina i colori secondari.</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900" b="0" i="0" u="none" strike="noStrike" kern="1200" baseline="0" dirty="0">
                          <a:solidFill>
                            <a:srgbClr val="0070C0"/>
                          </a:solidFill>
                          <a:latin typeface="+mn-lt"/>
                          <a:ea typeface="+mn-ea"/>
                          <a:cs typeface="+mn-cs"/>
                        </a:rPr>
                        <a:t>Utilizza e gestisce vari materiali o oggetti in modo autonomo </a:t>
                      </a:r>
                    </a:p>
                    <a:p>
                      <a:pPr marL="171450" indent="-171450">
                        <a:buFont typeface="Wingdings" panose="05000000000000000000" pitchFamily="2" charset="2"/>
                        <a:buChar char="§"/>
                      </a:pPr>
                      <a:r>
                        <a:rPr lang="it-IT" sz="900" b="0" i="0" u="none" strike="noStrike" kern="1200" baseline="0" dirty="0">
                          <a:solidFill>
                            <a:srgbClr val="0070C0"/>
                          </a:solidFill>
                          <a:latin typeface="+mn-lt"/>
                          <a:ea typeface="+mn-ea"/>
                          <a:cs typeface="+mn-cs"/>
                        </a:rPr>
                        <a:t>Si esprime attraverso il disegno, la pittura e altre attività manipolative e sa utilizzare diverse tecniche espressive </a:t>
                      </a:r>
                    </a:p>
                    <a:p>
                      <a:pPr marL="171450" indent="-171450">
                        <a:buFont typeface="Wingdings" panose="05000000000000000000" pitchFamily="2" charset="2"/>
                        <a:buChar char="§"/>
                      </a:pPr>
                      <a:r>
                        <a:rPr lang="it-IT" sz="900" b="0" i="0" u="none" strike="noStrike" kern="1200" baseline="0" dirty="0">
                          <a:solidFill>
                            <a:srgbClr val="0070C0"/>
                          </a:solidFill>
                          <a:latin typeface="+mn-lt"/>
                          <a:ea typeface="+mn-ea"/>
                          <a:cs typeface="+mn-cs"/>
                        </a:rPr>
                        <a:t>Comunica sentimenti ed emozioni attraverso il disegno.</a:t>
                      </a:r>
                    </a:p>
                    <a:p>
                      <a:pPr marL="171450" indent="-171450">
                        <a:buFont typeface="Wingdings" panose="05000000000000000000" pitchFamily="2" charset="2"/>
                        <a:buChar char="§"/>
                      </a:pPr>
                      <a:r>
                        <a:rPr lang="it-IT" sz="900" b="0" i="0" u="none" strike="noStrike" kern="1200" baseline="0" dirty="0">
                          <a:solidFill>
                            <a:srgbClr val="0070C0"/>
                          </a:solidFill>
                          <a:latin typeface="+mn-lt"/>
                          <a:ea typeface="+mn-ea"/>
                          <a:cs typeface="+mn-cs"/>
                        </a:rPr>
                        <a:t>Realizza prodotti grafici e pittorici</a:t>
                      </a:r>
                    </a:p>
                    <a:p>
                      <a:pPr marL="171450" indent="-171450">
                        <a:buFont typeface="Wingdings" panose="05000000000000000000" pitchFamily="2" charset="2"/>
                        <a:buChar char="§"/>
                      </a:pPr>
                      <a:r>
                        <a:rPr lang="it-IT" sz="900" b="0" i="0" u="none" strike="noStrike" kern="1200" baseline="0" dirty="0">
                          <a:solidFill>
                            <a:srgbClr val="0070C0"/>
                          </a:solidFill>
                          <a:latin typeface="+mn-lt"/>
                          <a:ea typeface="+mn-ea"/>
                          <a:cs typeface="+mn-cs"/>
                        </a:rPr>
                        <a:t>Segue con attenzione e piacere spettacoli di vario tipo.</a:t>
                      </a:r>
                    </a:p>
                    <a:p>
                      <a:pPr marL="171450" indent="-171450">
                        <a:buFont typeface="Wingdings" panose="05000000000000000000" pitchFamily="2" charset="2"/>
                        <a:buChar char="§"/>
                      </a:pPr>
                      <a:r>
                        <a:rPr lang="it-IT" sz="900" b="0" i="0" u="none" strike="noStrike" kern="1200" baseline="0" dirty="0">
                          <a:solidFill>
                            <a:srgbClr val="0070C0"/>
                          </a:solidFill>
                          <a:latin typeface="+mn-lt"/>
                          <a:ea typeface="+mn-ea"/>
                          <a:cs typeface="+mn-cs"/>
                        </a:rPr>
                        <a:t>Comprende la funzione comunicativa dei messaggi non verbale attraverso la  fruizione di  prodotti grafici artistici  e pittorici.</a:t>
                      </a:r>
                    </a:p>
                    <a:p>
                      <a:pPr marL="171450" indent="-171450">
                        <a:buFont typeface="Wingdings" panose="05000000000000000000" pitchFamily="2" charset="2"/>
                        <a:buChar char="§"/>
                      </a:pPr>
                      <a:r>
                        <a:rPr lang="it-IT" sz="900" b="0" i="0" u="none" strike="noStrike" kern="1200" baseline="0" dirty="0">
                          <a:solidFill>
                            <a:srgbClr val="0070C0"/>
                          </a:solidFill>
                          <a:latin typeface="+mn-lt"/>
                          <a:ea typeface="+mn-ea"/>
                          <a:cs typeface="+mn-cs"/>
                        </a:rPr>
                        <a:t>Utilizza in modo autonomo e creativo mescolanze e variazioni di colori.</a:t>
                      </a:r>
                    </a:p>
                    <a:p>
                      <a:pPr marL="0" indent="0">
                        <a:buFont typeface="Wingdings" panose="05000000000000000000" pitchFamily="2" charset="2"/>
                        <a:buNone/>
                      </a:pPr>
                      <a:r>
                        <a:rPr lang="it-IT" sz="900" b="0" i="0" u="none" strike="noStrike" kern="1200" baseline="0" dirty="0">
                          <a:solidFill>
                            <a:srgbClr val="0070C0"/>
                          </a:solidFill>
                          <a:latin typeface="+mn-lt"/>
                          <a:ea typeface="+mn-ea"/>
                          <a:cs typeface="+mn-cs"/>
                        </a:rPr>
                        <a:t>	</a:t>
                      </a:r>
                    </a:p>
                    <a:p>
                      <a:pPr marL="0" indent="0">
                        <a:buFont typeface="Wingdings" panose="05000000000000000000" pitchFamily="2" charset="2"/>
                        <a:buNone/>
                      </a:pPr>
                      <a:endParaRPr lang="it-IT" sz="900" b="0" i="0" u="none" strike="noStrike" kern="1200" baseline="0" dirty="0">
                        <a:solidFill>
                          <a:srgbClr val="0070C0"/>
                        </a:solidFill>
                        <a:latin typeface="+mn-lt"/>
                        <a:ea typeface="+mn-ea"/>
                        <a:cs typeface="+mn-cs"/>
                      </a:endParaRPr>
                    </a:p>
                  </a:txBody>
                  <a:tcPr anchor="ctr" horzOverflow="overflow"/>
                </a:tc>
                <a:tc rowSpan="3">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00" b="1" i="0" u="none" strike="noStrike" kern="1200" baseline="0" dirty="0">
                          <a:solidFill>
                            <a:schemeClr val="tx2">
                              <a:lumMod val="60000"/>
                              <a:lumOff val="40000"/>
                            </a:schemeClr>
                          </a:solidFill>
                          <a:latin typeface="+mj-lt"/>
                          <a:ea typeface="+mn-ea"/>
                          <a:cs typeface="+mn-cs"/>
                        </a:rPr>
                        <a:t>Usare semplici tecniche espressive.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00" b="0" i="0" u="none" strike="noStrike" kern="1200" baseline="0" dirty="0">
                          <a:solidFill>
                            <a:srgbClr val="0070C0"/>
                          </a:solidFill>
                          <a:latin typeface="+mj-lt"/>
                          <a:ea typeface="+mn-ea"/>
                          <a:cs typeface="+mn-cs"/>
                        </a:rPr>
                        <a:t>Esprimersi attraverso il disegno, la pittura e altre attività manipolative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it-IT" sz="1000" b="1" i="0" u="none" strike="noStrike" kern="1200" baseline="0" dirty="0">
                        <a:solidFill>
                          <a:schemeClr val="tx2">
                            <a:lumMod val="60000"/>
                            <a:lumOff val="40000"/>
                          </a:schemeClr>
                        </a:solidFill>
                        <a:latin typeface="+mj-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000" b="0" i="0" u="none" strike="noStrike" kern="1200" baseline="0" dirty="0">
                          <a:solidFill>
                            <a:srgbClr val="0070C0"/>
                          </a:solidFill>
                          <a:latin typeface="+mj-lt"/>
                          <a:ea typeface="+mn-ea"/>
                          <a:cs typeface="+mn-cs"/>
                        </a:rPr>
                        <a:t>Realizzare prodotti grafici e pittorici</a:t>
                      </a:r>
                    </a:p>
                    <a:p>
                      <a:pPr marL="0" indent="0">
                        <a:buFont typeface="Wingdings" panose="05000000000000000000" pitchFamily="2" charset="2"/>
                        <a:buNone/>
                      </a:pPr>
                      <a:endParaRPr lang="it-IT" sz="1000" b="0" i="0" u="none" strike="noStrike" kern="1200" baseline="0" dirty="0">
                        <a:solidFill>
                          <a:srgbClr val="0070C0"/>
                        </a:solidFill>
                        <a:latin typeface="+mn-lt"/>
                        <a:ea typeface="+mn-ea"/>
                        <a:cs typeface="+mn-cs"/>
                      </a:endParaRPr>
                    </a:p>
                  </a:txBody>
                  <a:tcPr anchor="ctr" horzOverflow="overflow"/>
                </a:tc>
                <a:extLst>
                  <a:ext uri="{0D108BD9-81ED-4DB2-BD59-A6C34878D82A}">
                    <a16:rowId xmlns:a16="http://schemas.microsoft.com/office/drawing/2014/main" val="10002"/>
                  </a:ext>
                </a:extLst>
              </a:tr>
              <a:tr h="1167782">
                <a:tc>
                  <a:txBody>
                    <a:bodyPr/>
                    <a:lstStyle/>
                    <a:p>
                      <a:pPr algn="ct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OSSERVARE E LEGGERE LE IMMAGINI</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Esplorare e osservare il colore e i materiali per esprimere conoscenze, impressioni, emozioni.</a:t>
                      </a:r>
                    </a:p>
                  </a:txBody>
                  <a:tcPr anchor="ctr" horzOverflow="overflow">
                    <a:solidFill>
                      <a:schemeClr val="bg1"/>
                    </a:solid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Esplorare materiali diversi.</a:t>
                      </a:r>
                    </a:p>
                  </a:txBody>
                  <a:tcPr anchor="ctr" horzOverflow="overflow">
                    <a:solidFill>
                      <a:schemeClr val="bg1"/>
                    </a:solidFill>
                  </a:tcPr>
                </a:tc>
                <a:tc vMerge="1">
                  <a:txBody>
                    <a:bodyPr/>
                    <a:lstStyle/>
                    <a:p>
                      <a:pPr marL="171450" indent="-171450">
                        <a:buFont typeface="Wingdings" panose="05000000000000000000" pitchFamily="2" charset="2"/>
                        <a:buChar char="Ø"/>
                      </a:pPr>
                      <a:endParaRPr lang="it-IT" sz="12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3"/>
                  </a:ext>
                </a:extLst>
              </a:tr>
              <a:tr h="816121">
                <a:tc>
                  <a:txBody>
                    <a:bodyPr/>
                    <a:lstStyle/>
                    <a:p>
                      <a:pPr marL="0" indent="0" algn="ctr">
                        <a:buFont typeface="Wingdings" panose="05000000000000000000" pitchFamily="2" charset="2"/>
                        <a:buNone/>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COMPRENDERE E APPREZZARE LE OPERE D’ARTE</a:t>
                      </a:r>
                    </a:p>
                  </a:txBody>
                  <a:tcPr anchor="ctr" horzOverflow="overflow"/>
                </a:tc>
                <a:tc>
                  <a:txBody>
                    <a:bodyPr/>
                    <a:lstStyle/>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Seguire spettacoli teatrali e filmati con interesse partecipando alle vicende e sapendole riferire.</a:t>
                      </a:r>
                    </a:p>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horzOverflow="overflow"/>
                </a:tc>
                <a:tc>
                  <a:txBody>
                    <a:bodyPr/>
                    <a:lstStyle/>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2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4"/>
                  </a:ext>
                </a:extLst>
              </a:tr>
            </a:tbl>
          </a:graphicData>
        </a:graphic>
      </p:graphicFrame>
      <p:sp>
        <p:nvSpPr>
          <p:cNvPr id="5" name="Segnaposto numero diapositiva 4"/>
          <p:cNvSpPr>
            <a:spLocks noGrp="1"/>
          </p:cNvSpPr>
          <p:nvPr>
            <p:ph type="sldNum" sz="quarter" idx="12"/>
          </p:nvPr>
        </p:nvSpPr>
        <p:spPr>
          <a:xfrm>
            <a:off x="8244408" y="6597352"/>
            <a:ext cx="650810" cy="298326"/>
          </a:xfrm>
        </p:spPr>
        <p:txBody>
          <a:bodyPr/>
          <a:lstStyle/>
          <a:p>
            <a:fld id="{FF435FF0-A5BC-47FA-9B2B-A8C23C837CEF}" type="slidenum">
              <a:rPr lang="it-IT" smtClean="0"/>
              <a:pPr/>
              <a:t>38</a:t>
            </a:fld>
            <a:endParaRPr lang="it-IT" dirty="0"/>
          </a:p>
        </p:txBody>
      </p:sp>
    </p:spTree>
    <p:extLst>
      <p:ext uri="{BB962C8B-B14F-4D97-AF65-F5344CB8AC3E}">
        <p14:creationId xmlns:p14="http://schemas.microsoft.com/office/powerpoint/2010/main" val="15272381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485340" y="188640"/>
            <a:ext cx="6094938" cy="738664"/>
          </a:xfrm>
          <a:prstGeom prst="rect">
            <a:avLst/>
          </a:prstGeom>
          <a:noFill/>
          <a:ln w="9525">
            <a:noFill/>
            <a:miter lim="800000"/>
            <a:headEnd/>
            <a:tailEnd/>
          </a:ln>
          <a:effectLst/>
        </p:spPr>
        <p:txBody>
          <a:bodyPr wrap="none">
            <a:spAutoFit/>
          </a:bodyPr>
          <a:lstStyle/>
          <a:p>
            <a:pPr algn="ctr"/>
            <a:r>
              <a:rPr lang="it-IT" sz="1400" b="1" dirty="0">
                <a:solidFill>
                  <a:schemeClr val="tx2">
                    <a:lumMod val="60000"/>
                    <a:lumOff val="40000"/>
                  </a:schemeClr>
                </a:solidFill>
                <a:latin typeface="Comic Sans MS" panose="030F0702030302020204" pitchFamily="66" charset="0"/>
              </a:rPr>
              <a:t>PROGETTAZIONE ANNUALE PER LO SVILUPPO DI COMPETENZE</a:t>
            </a:r>
          </a:p>
          <a:p>
            <a:pPr algn="ctr"/>
            <a:r>
              <a:rPr lang="it-IT" sz="1400" b="1" dirty="0">
                <a:solidFill>
                  <a:schemeClr val="tx2">
                    <a:lumMod val="60000"/>
                    <a:lumOff val="40000"/>
                  </a:schemeClr>
                </a:solidFill>
                <a:latin typeface="Comic Sans MS" panose="030F0702030302020204" pitchFamily="66" charset="0"/>
              </a:rPr>
              <a:t>IL CORPO E IL MOVIMENTO(EDUCAZIONE FISICA)</a:t>
            </a:r>
          </a:p>
          <a:p>
            <a:pPr algn="ctr"/>
            <a:r>
              <a:rPr lang="it-IT" sz="1400" b="1" dirty="0">
                <a:solidFill>
                  <a:schemeClr val="tx2">
                    <a:lumMod val="60000"/>
                    <a:lumOff val="40000"/>
                  </a:schemeClr>
                </a:solidFill>
                <a:latin typeface="Comic Sans MS" panose="030F0702030302020204" pitchFamily="66" charset="0"/>
              </a:rPr>
              <a:t>5 ANNI </a:t>
            </a:r>
          </a:p>
        </p:txBody>
      </p:sp>
      <p:graphicFrame>
        <p:nvGraphicFramePr>
          <p:cNvPr id="50241" name="Group 65"/>
          <p:cNvGraphicFramePr>
            <a:graphicFrameLocks noGrp="1"/>
          </p:cNvGraphicFramePr>
          <p:nvPr>
            <p:extLst>
              <p:ext uri="{D42A27DB-BD31-4B8C-83A1-F6EECF244321}">
                <p14:modId xmlns:p14="http://schemas.microsoft.com/office/powerpoint/2010/main" val="561939529"/>
              </p:ext>
            </p:extLst>
          </p:nvPr>
        </p:nvGraphicFramePr>
        <p:xfrm>
          <a:off x="107504" y="927304"/>
          <a:ext cx="8928994" cy="5598040"/>
        </p:xfrm>
        <a:graphic>
          <a:graphicData uri="http://schemas.openxmlformats.org/drawingml/2006/table">
            <a:tbl>
              <a:tblPr>
                <a:tableStyleId>{BC89EF96-8CEA-46FF-86C4-4CE0E7609802}</a:tableStyleId>
              </a:tblPr>
              <a:tblGrid>
                <a:gridCol w="1194325">
                  <a:extLst>
                    <a:ext uri="{9D8B030D-6E8A-4147-A177-3AD203B41FA5}">
                      <a16:colId xmlns:a16="http://schemas.microsoft.com/office/drawing/2014/main" val="20000"/>
                    </a:ext>
                  </a:extLst>
                </a:gridCol>
                <a:gridCol w="2391909">
                  <a:extLst>
                    <a:ext uri="{9D8B030D-6E8A-4147-A177-3AD203B41FA5}">
                      <a16:colId xmlns:a16="http://schemas.microsoft.com/office/drawing/2014/main" val="20001"/>
                    </a:ext>
                  </a:extLst>
                </a:gridCol>
                <a:gridCol w="1454326">
                  <a:extLst>
                    <a:ext uri="{9D8B030D-6E8A-4147-A177-3AD203B41FA5}">
                      <a16:colId xmlns:a16="http://schemas.microsoft.com/office/drawing/2014/main" val="20002"/>
                    </a:ext>
                  </a:extLst>
                </a:gridCol>
                <a:gridCol w="2448272">
                  <a:extLst>
                    <a:ext uri="{9D8B030D-6E8A-4147-A177-3AD203B41FA5}">
                      <a16:colId xmlns:a16="http://schemas.microsoft.com/office/drawing/2014/main" val="20003"/>
                    </a:ext>
                  </a:extLst>
                </a:gridCol>
                <a:gridCol w="1440162">
                  <a:extLst>
                    <a:ext uri="{9D8B030D-6E8A-4147-A177-3AD203B41FA5}">
                      <a16:colId xmlns:a16="http://schemas.microsoft.com/office/drawing/2014/main" val="2432720125"/>
                    </a:ext>
                  </a:extLst>
                </a:gridCol>
              </a:tblGrid>
              <a:tr h="1149752">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05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105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05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105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5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05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105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5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CINQUE ANNI</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5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 </a:t>
                      </a:r>
                    </a:p>
                  </a:txBody>
                  <a:tcPr anchor="ctr" horzOverflow="overflow"/>
                </a:tc>
                <a:extLst>
                  <a:ext uri="{0D108BD9-81ED-4DB2-BD59-A6C34878D82A}">
                    <a16:rowId xmlns:a16="http://schemas.microsoft.com/office/drawing/2014/main" val="10001"/>
                  </a:ext>
                </a:extLst>
              </a:tr>
              <a:tr h="111579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50" b="1" i="0" u="none" strike="noStrike" cap="none" normalizeH="0" baseline="0" dirty="0">
                          <a:ln>
                            <a:noFill/>
                          </a:ln>
                          <a:solidFill>
                            <a:schemeClr val="tx2">
                              <a:lumMod val="60000"/>
                              <a:lumOff val="40000"/>
                            </a:schemeClr>
                          </a:solidFill>
                          <a:effectLst/>
                          <a:latin typeface="Comic Sans MS" panose="030F0702030302020204" pitchFamily="66" charset="0"/>
                        </a:rPr>
                        <a:t>IL CORPO E LA SUA RELAZIONE CON LO SPAZIO E IL TEMPO</a:t>
                      </a:r>
                    </a:p>
                  </a:txBody>
                  <a:tcPr anchor="ctr" horzOverflow="overflow"/>
                </a:tc>
                <a:tc>
                  <a:txBody>
                    <a:bodyPr/>
                    <a:lstStyle/>
                    <a:p>
                      <a:pPr marL="176213" indent="-176213">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Rappresentare in modo  grafico lo schema corporeo in posizioni e situazioni diverse.</a:t>
                      </a:r>
                    </a:p>
                    <a:p>
                      <a:pPr marL="176213" indent="-176213">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Perfezionare la coordinazione oculo-manuale.</a:t>
                      </a:r>
                    </a:p>
                  </a:txBody>
                  <a:tcPr anchor="ct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Rappresentare graficamente lo schema corporeo.</a:t>
                      </a:r>
                    </a:p>
                  </a:txBody>
                  <a:tcPr anchor="ctr" horzOverflow="overflow"/>
                </a:tc>
                <a:tc rowSpan="4">
                  <a:txBody>
                    <a:bodyPr/>
                    <a:lstStyle/>
                    <a:p>
                      <a:pPr marL="171450" indent="-171450" algn="just">
                        <a:buFont typeface="Arial" panose="020B0604020202020204" pitchFamily="34" charset="0"/>
                        <a:buChar char="•"/>
                      </a:pPr>
                      <a:r>
                        <a:rPr lang="it-IT" sz="900" b="0" i="0" u="none" strike="noStrike" kern="1200" baseline="0" dirty="0">
                          <a:solidFill>
                            <a:srgbClr val="0070C0"/>
                          </a:solidFill>
                          <a:latin typeface="+mn-lt"/>
                          <a:ea typeface="+mn-ea"/>
                          <a:cs typeface="+mn-cs"/>
                        </a:rPr>
                        <a:t>Rappresenta in modo completo la figura umana e la ricompone se divisa in più parti	</a:t>
                      </a:r>
                    </a:p>
                    <a:p>
                      <a:pPr marL="171450" indent="-171450" algn="just">
                        <a:buFont typeface="Wingdings" panose="05000000000000000000" pitchFamily="2" charset="2"/>
                        <a:buChar char="§"/>
                      </a:pPr>
                      <a:r>
                        <a:rPr lang="it-IT" sz="900" b="0" i="0" u="none" strike="noStrike" kern="1200" baseline="0" dirty="0">
                          <a:solidFill>
                            <a:srgbClr val="0070C0"/>
                          </a:solidFill>
                          <a:latin typeface="+mn-lt"/>
                          <a:ea typeface="+mn-ea"/>
                          <a:cs typeface="+mn-cs"/>
                        </a:rPr>
                        <a:t>Rappresenta graficamente il corpo in movimento.</a:t>
                      </a:r>
                    </a:p>
                    <a:p>
                      <a:pPr marL="171450" indent="-171450" algn="just">
                        <a:buFont typeface="Wingdings" panose="05000000000000000000" pitchFamily="2" charset="2"/>
                        <a:buChar char="§"/>
                      </a:pPr>
                      <a:r>
                        <a:rPr lang="it-IT" sz="900" b="0" i="0" u="none" strike="noStrike" kern="1200" baseline="0" dirty="0">
                          <a:solidFill>
                            <a:srgbClr val="0070C0"/>
                          </a:solidFill>
                          <a:latin typeface="+mn-lt"/>
                          <a:ea typeface="+mn-ea"/>
                          <a:cs typeface="+mn-cs"/>
                        </a:rPr>
                        <a:t> Denomina su se stesso le parti del corpo </a:t>
                      </a:r>
                    </a:p>
                    <a:p>
                      <a:pPr marL="171450" indent="-171450" algn="just">
                        <a:buFont typeface="Wingdings" panose="05000000000000000000" pitchFamily="2" charset="2"/>
                        <a:buChar char="§"/>
                      </a:pPr>
                      <a:r>
                        <a:rPr lang="it-IT" sz="900" b="0" i="0" u="none" strike="noStrike" kern="1200" baseline="0" dirty="0">
                          <a:solidFill>
                            <a:srgbClr val="0070C0"/>
                          </a:solidFill>
                          <a:latin typeface="+mn-lt"/>
                          <a:ea typeface="+mn-ea"/>
                          <a:cs typeface="+mn-cs"/>
                        </a:rPr>
                        <a:t>Riconosce il corpo nella sua globalità</a:t>
                      </a:r>
                    </a:p>
                    <a:p>
                      <a:pPr marL="171450" indent="-171450" algn="just">
                        <a:buFont typeface="Wingdings" panose="05000000000000000000" pitchFamily="2" charset="2"/>
                        <a:buChar char="§"/>
                      </a:pPr>
                      <a:r>
                        <a:rPr lang="it-IT" sz="900" b="0" i="0" u="none" strike="noStrike" kern="1200" baseline="0" dirty="0">
                          <a:solidFill>
                            <a:srgbClr val="0070C0"/>
                          </a:solidFill>
                          <a:latin typeface="+mn-lt"/>
                          <a:ea typeface="+mn-ea"/>
                          <a:cs typeface="+mn-cs"/>
                        </a:rPr>
                        <a:t> Si muove con sicurezza e ha fiducia nelle proprie capacità motorie </a:t>
                      </a:r>
                    </a:p>
                    <a:p>
                      <a:pPr marL="171450" indent="-171450" algn="just">
                        <a:buFont typeface="Wingdings" panose="05000000000000000000" pitchFamily="2" charset="2"/>
                        <a:buChar char="§"/>
                      </a:pPr>
                      <a:r>
                        <a:rPr lang="it-IT" sz="900" b="0" i="0" u="none" strike="noStrike" kern="1200" baseline="0" dirty="0">
                          <a:solidFill>
                            <a:srgbClr val="0070C0"/>
                          </a:solidFill>
                          <a:latin typeface="+mn-lt"/>
                          <a:ea typeface="+mn-ea"/>
                          <a:cs typeface="+mn-cs"/>
                        </a:rPr>
                        <a:t>Si muove seguendo ritmi musicali</a:t>
                      </a:r>
                    </a:p>
                    <a:p>
                      <a:pPr marL="171450" indent="-171450" algn="just">
                        <a:buFont typeface="Wingdings" panose="05000000000000000000" pitchFamily="2" charset="2"/>
                        <a:buChar char="§"/>
                      </a:pPr>
                      <a:r>
                        <a:rPr lang="it-IT" sz="900" b="0" i="0" u="none" strike="noStrike" kern="1200" baseline="0" dirty="0">
                          <a:solidFill>
                            <a:srgbClr val="0070C0"/>
                          </a:solidFill>
                          <a:latin typeface="+mn-lt"/>
                          <a:ea typeface="+mn-ea"/>
                          <a:cs typeface="+mn-cs"/>
                        </a:rPr>
                        <a:t> Dimostra autonomia nella cura dei propri oggetti e ne conosce il loro utilizzo </a:t>
                      </a:r>
                    </a:p>
                    <a:p>
                      <a:pPr marL="171450" indent="-171450" algn="just">
                        <a:buFont typeface="Wingdings" panose="05000000000000000000" pitchFamily="2" charset="2"/>
                        <a:buChar char="§"/>
                      </a:pPr>
                      <a:r>
                        <a:rPr lang="it-IT" sz="900" b="0" i="0" u="none" strike="noStrike" kern="1200" baseline="0" dirty="0">
                          <a:solidFill>
                            <a:srgbClr val="0070C0"/>
                          </a:solidFill>
                          <a:latin typeface="+mn-lt"/>
                          <a:ea typeface="+mn-ea"/>
                          <a:cs typeface="+mn-cs"/>
                        </a:rPr>
                        <a:t> Ha acquisito correttamente le abitudini igienico- alimentari fondamentali  </a:t>
                      </a:r>
                    </a:p>
                    <a:p>
                      <a:pPr marL="171450" indent="-171450" algn="just">
                        <a:buFont typeface="Wingdings" panose="05000000000000000000" pitchFamily="2" charset="2"/>
                        <a:buChar char="§"/>
                      </a:pPr>
                      <a:r>
                        <a:rPr lang="it-IT" sz="900" b="0" i="0" u="none" strike="noStrike" kern="1200" baseline="0" dirty="0">
                          <a:solidFill>
                            <a:srgbClr val="0070C0"/>
                          </a:solidFill>
                          <a:latin typeface="+mn-lt"/>
                          <a:ea typeface="+mn-ea"/>
                          <a:cs typeface="+mn-cs"/>
                        </a:rPr>
                        <a:t> Partecipa con entusiasmo a giochi organizzati</a:t>
                      </a:r>
                    </a:p>
                    <a:p>
                      <a:pPr marL="171450" indent="-171450" algn="just">
                        <a:buFont typeface="Wingdings" panose="05000000000000000000" pitchFamily="2" charset="2"/>
                        <a:buChar char="§"/>
                      </a:pPr>
                      <a:r>
                        <a:rPr lang="it-IT" sz="900" b="0" i="0" u="none" strike="noStrike" kern="1200" baseline="0" dirty="0">
                          <a:solidFill>
                            <a:srgbClr val="0070C0"/>
                          </a:solidFill>
                          <a:latin typeface="+mn-lt"/>
                          <a:ea typeface="+mn-ea"/>
                          <a:cs typeface="+mn-cs"/>
                        </a:rPr>
                        <a:t>Controlla schemi dinamici segmentari e generali (coordinazione, equilibrio, lateralità...) e li adatta all’ambiente in cui si trova.</a:t>
                      </a:r>
                    </a:p>
                    <a:p>
                      <a:pPr marL="171450" marR="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900" b="0" i="0" u="none" strike="noStrike" kern="1200" baseline="0" dirty="0">
                          <a:solidFill>
                            <a:srgbClr val="0070C0"/>
                          </a:solidFill>
                          <a:latin typeface="+mn-lt"/>
                          <a:ea typeface="+mn-ea"/>
                          <a:cs typeface="+mn-cs"/>
                        </a:rPr>
                        <a:t>Riconosce ,esprime e canalizza le emozioni attraverso giochi motori.</a:t>
                      </a:r>
                    </a:p>
                    <a:p>
                      <a:pPr marL="171450" marR="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900" b="0" i="0" u="none" strike="noStrike" kern="1200" baseline="0" dirty="0">
                          <a:solidFill>
                            <a:srgbClr val="0070C0"/>
                          </a:solidFill>
                          <a:latin typeface="+mn-lt"/>
                          <a:ea typeface="+mn-ea"/>
                          <a:cs typeface="+mn-cs"/>
                        </a:rPr>
                        <a:t>Accetta, </a:t>
                      </a:r>
                      <a:r>
                        <a:rPr lang="it-IT" sz="900" b="0" i="0" u="none" strike="noStrike" kern="1200" baseline="0" dirty="0" err="1">
                          <a:solidFill>
                            <a:srgbClr val="0070C0"/>
                          </a:solidFill>
                          <a:latin typeface="+mn-lt"/>
                          <a:ea typeface="+mn-ea"/>
                          <a:cs typeface="+mn-cs"/>
                        </a:rPr>
                        <a:t>collabora,rispetta</a:t>
                      </a:r>
                      <a:r>
                        <a:rPr lang="it-IT" sz="900" b="0" i="0" u="none" strike="noStrike" kern="1200" baseline="0" dirty="0">
                          <a:solidFill>
                            <a:srgbClr val="0070C0"/>
                          </a:solidFill>
                          <a:latin typeface="+mn-lt"/>
                          <a:ea typeface="+mn-ea"/>
                          <a:cs typeface="+mn-cs"/>
                        </a:rPr>
                        <a:t> e usa regole nei giochi.</a:t>
                      </a:r>
                    </a:p>
                    <a:p>
                      <a:pPr marL="171450" marR="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900" b="0" i="0" u="none" strike="noStrike" kern="1200" baseline="0" dirty="0">
                          <a:solidFill>
                            <a:srgbClr val="0070C0"/>
                          </a:solidFill>
                          <a:latin typeface="+mn-lt"/>
                          <a:ea typeface="+mn-ea"/>
                          <a:cs typeface="+mn-cs"/>
                        </a:rPr>
                        <a:t>Rivela una buona lateralizzazione e una buona motricità fine.</a:t>
                      </a:r>
                    </a:p>
                    <a:p>
                      <a:pPr marL="171450" marR="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900" b="0" i="0" u="none" strike="noStrike" kern="1200" baseline="0" dirty="0">
                          <a:solidFill>
                            <a:srgbClr val="0070C0"/>
                          </a:solidFill>
                          <a:latin typeface="+mn-lt"/>
                          <a:ea typeface="+mn-ea"/>
                          <a:cs typeface="+mn-cs"/>
                        </a:rPr>
                        <a:t>Potenzia le capacità di equilibrio</a:t>
                      </a:r>
                    </a:p>
                    <a:p>
                      <a:pPr marL="171450" indent="-171450" algn="just">
                        <a:buFont typeface="Wingdings" panose="05000000000000000000" pitchFamily="2" charset="2"/>
                        <a:buChar char="§"/>
                      </a:pPr>
                      <a:endParaRPr lang="it-IT" sz="900" b="0" i="0" u="none" strike="noStrike" kern="1200" baseline="0" dirty="0">
                        <a:solidFill>
                          <a:srgbClr val="0070C0"/>
                        </a:solidFill>
                        <a:latin typeface="Comic Sans MS" panose="030F0702030302020204" pitchFamily="66" charset="0"/>
                        <a:ea typeface="+mn-ea"/>
                        <a:cs typeface="+mn-cs"/>
                      </a:endParaRPr>
                    </a:p>
                  </a:txBody>
                  <a:tcPr anchor="ctr" horzOverflow="overflow"/>
                </a:tc>
                <a:tc rowSpan="4">
                  <a:txBody>
                    <a:bodyPr/>
                    <a:lstStyle/>
                    <a:p>
                      <a:pPr marL="171450" indent="-171450" algn="just">
                        <a:buFont typeface="Wingdings" panose="05000000000000000000" pitchFamily="2" charset="2"/>
                        <a:buChar char="§"/>
                      </a:pPr>
                      <a:r>
                        <a:rPr lang="it-IT" sz="900" b="1" i="0" u="none" strike="noStrike" kern="1200" baseline="0" dirty="0">
                          <a:solidFill>
                            <a:schemeClr val="tx2">
                              <a:lumMod val="60000"/>
                              <a:lumOff val="40000"/>
                            </a:schemeClr>
                          </a:solidFill>
                          <a:latin typeface="Comic Sans MS" panose="030F0702030302020204" pitchFamily="66" charset="0"/>
                          <a:ea typeface="+mn-ea"/>
                          <a:cs typeface="+mn-cs"/>
                        </a:rPr>
                        <a:t>Rappresentare graficamente lo schema corporeo</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900" b="1" i="0" u="none" strike="noStrike" kern="1200" baseline="0" dirty="0">
                          <a:solidFill>
                            <a:schemeClr val="tx2">
                              <a:lumMod val="60000"/>
                              <a:lumOff val="40000"/>
                            </a:schemeClr>
                          </a:solidFill>
                          <a:latin typeface="Comic Sans MS" panose="030F0702030302020204" pitchFamily="66" charset="0"/>
                          <a:ea typeface="+mn-ea"/>
                          <a:cs typeface="+mn-cs"/>
                        </a:rPr>
                        <a:t>Muoversi in giochi strutturati su indicazione</a:t>
                      </a:r>
                      <a:endParaRPr lang="it-IT" sz="900" b="1" i="0" u="none" strike="noStrike" kern="1200" baseline="0" dirty="0">
                        <a:solidFill>
                          <a:srgbClr val="00B050"/>
                        </a:solidFill>
                        <a:latin typeface="Comic Sans MS" panose="030F0702030302020204" pitchFamily="66" charset="0"/>
                        <a:ea typeface="+mn-ea"/>
                        <a:cs typeface="+mn-cs"/>
                      </a:endParaRPr>
                    </a:p>
                    <a:p>
                      <a:pPr marL="171450" indent="-171450" algn="just">
                        <a:buFont typeface="Wingdings" panose="05000000000000000000" pitchFamily="2" charset="2"/>
                        <a:buChar char="§"/>
                      </a:pPr>
                      <a:r>
                        <a:rPr lang="it-IT" sz="900" b="1" i="0" u="none" strike="noStrike" kern="1200" baseline="0" dirty="0">
                          <a:solidFill>
                            <a:schemeClr val="tx2">
                              <a:lumMod val="60000"/>
                              <a:lumOff val="40000"/>
                            </a:schemeClr>
                          </a:solidFill>
                          <a:latin typeface="Comic Sans MS" panose="030F0702030302020204" pitchFamily="66" charset="0"/>
                          <a:ea typeface="+mn-ea"/>
                          <a:cs typeface="+mn-cs"/>
                        </a:rPr>
                        <a:t>Svolgere semplici operazioni igienico sanitarie</a:t>
                      </a:r>
                      <a:endParaRPr lang="it-IT" sz="900" b="0" i="0" u="none" strike="noStrike" kern="1200" baseline="0" dirty="0">
                        <a:solidFill>
                          <a:srgbClr val="0070C0"/>
                        </a:solidFill>
                        <a:latin typeface="Comic Sans MS" panose="030F0702030302020204" pitchFamily="66" charset="0"/>
                        <a:ea typeface="+mn-ea"/>
                        <a:cs typeface="+mn-cs"/>
                      </a:endParaRPr>
                    </a:p>
                  </a:txBody>
                  <a:tcPr anchor="ctr" horzOverflow="overflow"/>
                </a:tc>
                <a:extLst>
                  <a:ext uri="{0D108BD9-81ED-4DB2-BD59-A6C34878D82A}">
                    <a16:rowId xmlns:a16="http://schemas.microsoft.com/office/drawing/2014/main" val="10002"/>
                  </a:ext>
                </a:extLst>
              </a:tr>
              <a:tr h="145538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50" b="1" i="0" u="none" strike="noStrike" cap="none" normalizeH="0" baseline="0" dirty="0">
                          <a:ln>
                            <a:noFill/>
                          </a:ln>
                          <a:solidFill>
                            <a:schemeClr val="tx2">
                              <a:lumMod val="60000"/>
                              <a:lumOff val="40000"/>
                            </a:schemeClr>
                          </a:solidFill>
                          <a:effectLst/>
                          <a:latin typeface="Comic Sans MS" panose="030F0702030302020204" pitchFamily="66" charset="0"/>
                        </a:rPr>
                        <a:t>IL LINGUAGGIO DEL CORPO COME MODALITÀ COMINICATIVO-ESPRESSIVA</a:t>
                      </a:r>
                    </a:p>
                  </a:txBody>
                  <a:tcPr anchor="ctr" horzOverflow="overflow"/>
                </a:tc>
                <a:tc>
                  <a:txBody>
                    <a:bodyPr/>
                    <a:lstStyle/>
                    <a:p>
                      <a:pPr marL="171450" indent="-171450">
                        <a:buFont typeface="Wingdings" pitchFamily="2" charset="2"/>
                        <a:buChar char="Ø"/>
                      </a:pPr>
                      <a:r>
                        <a:rPr lang="it-IT" sz="1000" b="1" u="none" strike="noStrike" kern="1200" baseline="0" dirty="0">
                          <a:solidFill>
                            <a:schemeClr val="tx2">
                              <a:lumMod val="60000"/>
                              <a:lumOff val="40000"/>
                            </a:schemeClr>
                          </a:solidFill>
                          <a:latin typeface="Comic Sans MS" panose="030F0702030302020204" pitchFamily="66" charset="0"/>
                        </a:rPr>
                        <a:t>Sincronizzare gli schemi ritmici  e di movimento elaborando semplici coreografie. </a:t>
                      </a:r>
                    </a:p>
                  </a:txBody>
                  <a:tcPr anchor="ctr" horzOverflow="overflow"/>
                </a:tc>
                <a:tc>
                  <a:txBody>
                    <a:bodyPr/>
                    <a:lstStyle/>
                    <a:p>
                      <a:pPr marL="171450" indent="-171450">
                        <a:buFont typeface="Wingdings" panose="05000000000000000000" pitchFamily="2" charset="2"/>
                        <a:buChar char="Ø"/>
                      </a:pPr>
                      <a:endParaRPr lang="it-IT" sz="1000" b="1"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pPr marL="179388" indent="-179388">
                        <a:buFont typeface="Wingdings" pitchFamily="2" charset="2"/>
                        <a:buChar char="Ø"/>
                      </a:pPr>
                      <a:endParaRPr lang="it-IT" sz="105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3"/>
                  </a:ext>
                </a:extLst>
              </a:tr>
              <a:tr h="7762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50" b="1" i="0" u="none" strike="noStrike" cap="none" normalizeH="0" baseline="0" dirty="0">
                          <a:ln>
                            <a:noFill/>
                          </a:ln>
                          <a:solidFill>
                            <a:schemeClr val="tx2">
                              <a:lumMod val="60000"/>
                              <a:lumOff val="40000"/>
                            </a:schemeClr>
                          </a:solidFill>
                          <a:effectLst/>
                          <a:latin typeface="Comic Sans MS" panose="030F0702030302020204" pitchFamily="66" charset="0"/>
                        </a:rPr>
                        <a:t>IL GIOCO, LO SPORT, LE REGOLE E IL FAIR PLAY</a:t>
                      </a: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Muoversi  in maniera autonoma e con destrezza nei giochi strutturati e non, conquistando un’adeguata dominanza laterale.</a:t>
                      </a:r>
                    </a:p>
                  </a:txBody>
                  <a:tcPr anchor="ctr" horzOverflow="overflow"/>
                </a:tc>
                <a:tc>
                  <a:txBody>
                    <a:bodyPr/>
                    <a:lstStyle/>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Muoversi in giochi strutturati su indicazione</a:t>
                      </a:r>
                      <a:endParaRPr lang="it-IT" sz="1000" b="1" i="0" u="none" strike="noStrike" kern="1200" baseline="0" dirty="0">
                        <a:solidFill>
                          <a:srgbClr val="00B050"/>
                        </a:solidFill>
                        <a:latin typeface="Comic Sans MS" panose="030F0702030302020204" pitchFamily="66" charset="0"/>
                        <a:ea typeface="+mn-ea"/>
                        <a:cs typeface="+mn-cs"/>
                      </a:endParaRPr>
                    </a:p>
                  </a:txBody>
                  <a:tcPr anchor="ctr" horzOverflow="overflow"/>
                </a:tc>
                <a:tc vMerge="1">
                  <a:txBody>
                    <a:bodyPr/>
                    <a:lstStyle/>
                    <a:p>
                      <a:pPr marL="285750" marR="0" indent="-195263"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5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4"/>
                  </a:ext>
                </a:extLst>
              </a:tr>
              <a:tr h="110090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050" b="1" i="0" u="none" strike="noStrike" cap="none" normalizeH="0" baseline="0" dirty="0">
                          <a:ln>
                            <a:noFill/>
                          </a:ln>
                          <a:solidFill>
                            <a:schemeClr val="tx2">
                              <a:lumMod val="60000"/>
                              <a:lumOff val="40000"/>
                            </a:schemeClr>
                          </a:solidFill>
                          <a:effectLst/>
                          <a:latin typeface="Comic Sans MS" panose="030F0702030302020204" pitchFamily="66" charset="0"/>
                        </a:rPr>
                        <a:t>SICUREZZA E PREVENZIONE, SALUTE E BENESSERE</a:t>
                      </a:r>
                    </a:p>
                  </a:txBody>
                  <a:tcP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Svolgere autonomamente le corrette abitudini igienico sanitarie  relative alla cura della propria persona.</a:t>
                      </a:r>
                    </a:p>
                  </a:txBody>
                  <a:tcPr horzOverflow="overflow"/>
                </a:tc>
                <a:tc>
                  <a:txBody>
                    <a:bodyPr/>
                    <a:lstStyle/>
                    <a:p>
                      <a:pPr marL="171450" indent="-171450">
                        <a:buFont typeface="Wingdings" panose="05000000000000000000" pitchFamily="2" charset="2"/>
                        <a:buChar char="Ø"/>
                      </a:pPr>
                      <a:r>
                        <a:rPr lang="it-IT" sz="1000" b="1" i="0" u="none" strike="noStrike" kern="1200" baseline="0" dirty="0">
                          <a:solidFill>
                            <a:schemeClr val="tx2">
                              <a:lumMod val="60000"/>
                              <a:lumOff val="40000"/>
                            </a:schemeClr>
                          </a:solidFill>
                          <a:latin typeface="Comic Sans MS" panose="030F0702030302020204" pitchFamily="66" charset="0"/>
                          <a:ea typeface="+mn-ea"/>
                          <a:cs typeface="+mn-cs"/>
                        </a:rPr>
                        <a:t>Svolgere semplici operazioni igienico sanitarie.</a:t>
                      </a:r>
                    </a:p>
                  </a:txBody>
                  <a:tcPr horzOverflow="overflow"/>
                </a:tc>
                <a:tc vMerge="1">
                  <a:txBody>
                    <a:bodyPr/>
                    <a:lstStyle/>
                    <a:p>
                      <a:pPr marL="285750" marR="0" lvl="0" indent="-195263"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endParaRPr lang="it-IT" sz="1050" u="none" strike="noStrike" kern="1200" baseline="0" dirty="0">
                        <a:solidFill>
                          <a:schemeClr val="tx2">
                            <a:lumMod val="60000"/>
                            <a:lumOff val="40000"/>
                          </a:schemeClr>
                        </a:solidFill>
                        <a:latin typeface="Comic Sans MS" panose="030F0702030302020204" pitchFamily="66" charset="0"/>
                      </a:endParaRPr>
                    </a:p>
                  </a:txBody>
                  <a:tcPr anchor="ctr" horzOverflow="overflow"/>
                </a:tc>
                <a:tc vMerge="1">
                  <a:txBody>
                    <a:bodyPr/>
                    <a:lstStyle/>
                    <a:p>
                      <a:endParaRPr lang="it-IT"/>
                    </a:p>
                  </a:txBody>
                  <a:tcPr/>
                </a:tc>
                <a:extLst>
                  <a:ext uri="{0D108BD9-81ED-4DB2-BD59-A6C34878D82A}">
                    <a16:rowId xmlns:a16="http://schemas.microsoft.com/office/drawing/2014/main" val="10005"/>
                  </a:ext>
                </a:extLst>
              </a:tr>
            </a:tbl>
          </a:graphicData>
        </a:graphic>
      </p:graphicFrame>
      <p:sp>
        <p:nvSpPr>
          <p:cNvPr id="5" name="Segnaposto numero diapositiva 4"/>
          <p:cNvSpPr>
            <a:spLocks noGrp="1"/>
          </p:cNvSpPr>
          <p:nvPr>
            <p:ph type="sldNum" sz="quarter" idx="12"/>
          </p:nvPr>
        </p:nvSpPr>
        <p:spPr>
          <a:xfrm>
            <a:off x="6732240" y="6592267"/>
            <a:ext cx="2133600" cy="365125"/>
          </a:xfrm>
        </p:spPr>
        <p:txBody>
          <a:bodyPr/>
          <a:lstStyle/>
          <a:p>
            <a:fld id="{FF435FF0-A5BC-47FA-9B2B-A8C23C837CEF}" type="slidenum">
              <a:rPr lang="it-IT" smtClean="0"/>
              <a:pPr/>
              <a:t>39</a:t>
            </a:fld>
            <a:endParaRPr lang="it-IT" dirty="0"/>
          </a:p>
        </p:txBody>
      </p:sp>
    </p:spTree>
    <p:extLst>
      <p:ext uri="{BB962C8B-B14F-4D97-AF65-F5344CB8AC3E}">
        <p14:creationId xmlns:p14="http://schemas.microsoft.com/office/powerpoint/2010/main" val="2433307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260648"/>
            <a:ext cx="7992888" cy="504056"/>
          </a:xfrm>
          <a:prstGeom prst="rect">
            <a:avLst/>
          </a:prstGeom>
          <a:noFill/>
        </p:spPr>
        <p:txBody>
          <a:bodyPr wrap="none" lIns="91440" tIns="45720" rIns="91440" bIns="45720">
            <a:prstTxWarp prst="textDoubleWave1">
              <a:avLst>
                <a:gd name="adj1" fmla="val 6250"/>
                <a:gd name="adj2" fmla="val -689"/>
              </a:avLst>
            </a:prstTxWarp>
            <a:spAutoFit/>
          </a:bodyPr>
          <a:lstStyle/>
          <a:p>
            <a:pPr algn="ctr"/>
            <a:r>
              <a:rPr lang="it-IT"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Comic Sans MS" panose="030F0702030302020204" pitchFamily="66" charset="0"/>
              </a:rPr>
              <a:t>Presentazione della scuola dell’infanzia</a:t>
            </a:r>
          </a:p>
        </p:txBody>
      </p:sp>
      <p:sp>
        <p:nvSpPr>
          <p:cNvPr id="3" name="CasellaDiTesto 2"/>
          <p:cNvSpPr txBox="1"/>
          <p:nvPr/>
        </p:nvSpPr>
        <p:spPr>
          <a:xfrm>
            <a:off x="395535" y="893365"/>
            <a:ext cx="8280920" cy="307777"/>
          </a:xfrm>
          <a:prstGeom prst="rect">
            <a:avLst/>
          </a:prstGeom>
          <a:noFill/>
        </p:spPr>
        <p:txBody>
          <a:bodyPr wrap="square" rtlCol="0">
            <a:spAutoFit/>
          </a:bodyPr>
          <a:lstStyle/>
          <a:p>
            <a:pPr algn="just"/>
            <a:r>
              <a:rPr lang="it-IT" sz="1400" dirty="0">
                <a:solidFill>
                  <a:schemeClr val="tx2">
                    <a:lumMod val="60000"/>
                    <a:lumOff val="40000"/>
                  </a:schemeClr>
                </a:solidFill>
                <a:latin typeface="Comic Sans MS" panose="030F0702030302020204" pitchFamily="66" charset="0"/>
              </a:rPr>
              <a:t>                  STRUTTURA ED ORGANIZZAZIONE DELLA SCUOLA DELL’INFANZIA</a:t>
            </a:r>
          </a:p>
        </p:txBody>
      </p:sp>
      <p:sp>
        <p:nvSpPr>
          <p:cNvPr id="4" name="CasellaDiTesto 3"/>
          <p:cNvSpPr txBox="1"/>
          <p:nvPr/>
        </p:nvSpPr>
        <p:spPr>
          <a:xfrm>
            <a:off x="323527" y="1223268"/>
            <a:ext cx="8640961" cy="39703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t-IT" sz="1400" dirty="0"/>
              <a:t>Struttura ed organizzazione della Scuola dell’Infanzia</a:t>
            </a:r>
          </a:p>
          <a:p>
            <a:r>
              <a:rPr lang="it-IT" sz="1400" dirty="0"/>
              <a:t>Il 3° Circolo Didattico di Modugno comprende tre plessi di Scuola dell’Infanzia, tutti ubicati in zone periferiche. </a:t>
            </a:r>
          </a:p>
          <a:p>
            <a:r>
              <a:rPr lang="it-IT" sz="1400" dirty="0"/>
              <a:t>Tutti i plessi dispongono di spazi interni ed esterni sufficienti, anche se non del tutto attrezzati.</a:t>
            </a:r>
          </a:p>
          <a:p>
            <a:r>
              <a:rPr lang="it-IT" sz="1400" dirty="0"/>
              <a:t>La  scuola dell’infanzia è composta da 17 sezioni.</a:t>
            </a:r>
          </a:p>
          <a:p>
            <a:r>
              <a:rPr lang="it-IT" sz="1400" dirty="0"/>
              <a:t>La scuola “C. Collodi” è situata nel quartiere Cecilia, una zona ad alto rischio di criminalità e dispersione scolastica.</a:t>
            </a:r>
          </a:p>
          <a:p>
            <a:r>
              <a:rPr lang="it-IT" sz="1400" dirty="0"/>
              <a:t>La scuola comprende 8 </a:t>
            </a:r>
            <a:r>
              <a:rPr lang="it-IT" sz="1400" dirty="0" err="1"/>
              <a:t>sezioni,di</a:t>
            </a:r>
            <a:r>
              <a:rPr lang="it-IT" sz="1400" dirty="0"/>
              <a:t> cui 6 funzionano in orario antimeridiano e 2 offrono il servizio mensa</a:t>
            </a:r>
          </a:p>
          <a:p>
            <a:r>
              <a:rPr lang="it-IT" sz="1400" dirty="0"/>
              <a:t>La scuola “A. G. </a:t>
            </a:r>
            <a:r>
              <a:rPr lang="it-IT" sz="1400" dirty="0" err="1"/>
              <a:t>Zema</a:t>
            </a:r>
            <a:r>
              <a:rPr lang="it-IT" sz="1400" dirty="0"/>
              <a:t>” si trova in via Magna Grecia, è formata da 8 sezioni, di cui tre sono distaccate presso il plesso</a:t>
            </a:r>
          </a:p>
          <a:p>
            <a:r>
              <a:rPr lang="it-IT" sz="1400" dirty="0"/>
              <a:t> “V. Faenza”, al momento il plesso Faenza è ubicato nei locali del plesso Montessori, per dei lavori strutturali . Due sezioni presso il plesso “A. G. </a:t>
            </a:r>
            <a:r>
              <a:rPr lang="it-IT" sz="1400" dirty="0" err="1"/>
              <a:t>Zema</a:t>
            </a:r>
            <a:r>
              <a:rPr lang="it-IT" sz="1400" dirty="0"/>
              <a:t>”  offrono il servizio mensa.</a:t>
            </a:r>
          </a:p>
          <a:p>
            <a:r>
              <a:rPr lang="it-IT" sz="1400" dirty="0"/>
              <a:t>La scuola “M. Montessori” è ubicata nei locali dell’edificio scolastico del I Circolo di via Bitritto, conta una sezione che funziona in orario antimeridiano.</a:t>
            </a:r>
          </a:p>
          <a:p>
            <a:r>
              <a:rPr lang="it-IT" sz="1400" dirty="0"/>
              <a:t>Presso ogni plesso vengono svolti progetti di ampliamento dell’offerta formativa, anche in rete con il comune di Modugno e la Regione Puglia. Questi consentono di ottimizzare il servizio e soddisfare al meglio le richieste espresse dalle famiglie.</a:t>
            </a:r>
          </a:p>
          <a:p>
            <a:r>
              <a:rPr lang="it-IT" sz="1400" dirty="0"/>
              <a:t>In tutti i plessi sono stati inseriti bambini </a:t>
            </a:r>
            <a:r>
              <a:rPr lang="it-IT" sz="1400" dirty="0" err="1"/>
              <a:t>anticipatari</a:t>
            </a:r>
            <a:r>
              <a:rPr lang="it-IT" sz="1400" dirty="0"/>
              <a:t>, che compiranno tre anni entro aprile 2020.</a:t>
            </a:r>
          </a:p>
          <a:p>
            <a:endParaRPr lang="it-IT" sz="1400" dirty="0"/>
          </a:p>
          <a:p>
            <a:endParaRPr lang="it-IT" sz="1400" dirty="0"/>
          </a:p>
          <a:p>
            <a:endParaRPr lang="it-IT" sz="1400" dirty="0"/>
          </a:p>
        </p:txBody>
      </p:sp>
    </p:spTree>
    <p:extLst>
      <p:ext uri="{BB962C8B-B14F-4D97-AF65-F5344CB8AC3E}">
        <p14:creationId xmlns:p14="http://schemas.microsoft.com/office/powerpoint/2010/main" val="41685423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845613" y="29497"/>
            <a:ext cx="6094938" cy="738664"/>
          </a:xfrm>
          <a:prstGeom prst="rect">
            <a:avLst/>
          </a:prstGeom>
          <a:noFill/>
          <a:ln w="9525">
            <a:noFill/>
            <a:miter lim="800000"/>
            <a:headEnd/>
            <a:tailEnd/>
          </a:ln>
          <a:effectLst/>
        </p:spPr>
        <p:txBody>
          <a:bodyPr wrap="none">
            <a:spAutoFit/>
          </a:bodyPr>
          <a:lstStyle/>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rPr>
              <a:t>PROGETTAZIONE ANNUALE PER LO SVILUPPO DI COMPETENZE</a:t>
            </a:r>
          </a:p>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rPr>
              <a:t>RELIGIONE</a:t>
            </a:r>
          </a:p>
          <a:p>
            <a:pPr algn="ctr" fontAlgn="auto">
              <a:spcBef>
                <a:spcPts val="0"/>
              </a:spcBef>
              <a:spcAft>
                <a:spcPts val="0"/>
              </a:spcAft>
              <a:defRPr/>
            </a:pPr>
            <a:r>
              <a:rPr lang="it-IT" sz="1400" b="1" dirty="0">
                <a:solidFill>
                  <a:schemeClr val="tx2">
                    <a:lumMod val="60000"/>
                    <a:lumOff val="40000"/>
                  </a:schemeClr>
                </a:solidFill>
                <a:latin typeface="Comic Sans MS" panose="030F0702030302020204" pitchFamily="66" charset="0"/>
              </a:rPr>
              <a:t>5 ANNI </a:t>
            </a:r>
          </a:p>
        </p:txBody>
      </p:sp>
      <p:graphicFrame>
        <p:nvGraphicFramePr>
          <p:cNvPr id="128038" name="Group 38"/>
          <p:cNvGraphicFramePr>
            <a:graphicFrameLocks noGrp="1"/>
          </p:cNvGraphicFramePr>
          <p:nvPr>
            <p:extLst>
              <p:ext uri="{D42A27DB-BD31-4B8C-83A1-F6EECF244321}">
                <p14:modId xmlns:p14="http://schemas.microsoft.com/office/powerpoint/2010/main" val="1988767642"/>
              </p:ext>
            </p:extLst>
          </p:nvPr>
        </p:nvGraphicFramePr>
        <p:xfrm>
          <a:off x="81211" y="734416"/>
          <a:ext cx="8955285" cy="5368065"/>
        </p:xfrm>
        <a:graphic>
          <a:graphicData uri="http://schemas.openxmlformats.org/drawingml/2006/table">
            <a:tbl>
              <a:tblPr/>
              <a:tblGrid>
                <a:gridCol w="1174463">
                  <a:extLst>
                    <a:ext uri="{9D8B030D-6E8A-4147-A177-3AD203B41FA5}">
                      <a16:colId xmlns:a16="http://schemas.microsoft.com/office/drawing/2014/main" val="20000"/>
                    </a:ext>
                  </a:extLst>
                </a:gridCol>
                <a:gridCol w="2275523">
                  <a:extLst>
                    <a:ext uri="{9D8B030D-6E8A-4147-A177-3AD203B41FA5}">
                      <a16:colId xmlns:a16="http://schemas.microsoft.com/office/drawing/2014/main" val="20001"/>
                    </a:ext>
                  </a:extLst>
                </a:gridCol>
                <a:gridCol w="1692080">
                  <a:extLst>
                    <a:ext uri="{9D8B030D-6E8A-4147-A177-3AD203B41FA5}">
                      <a16:colId xmlns:a16="http://schemas.microsoft.com/office/drawing/2014/main" val="20002"/>
                    </a:ext>
                  </a:extLst>
                </a:gridCol>
                <a:gridCol w="2229043">
                  <a:extLst>
                    <a:ext uri="{9D8B030D-6E8A-4147-A177-3AD203B41FA5}">
                      <a16:colId xmlns:a16="http://schemas.microsoft.com/office/drawing/2014/main" val="20003"/>
                    </a:ext>
                  </a:extLst>
                </a:gridCol>
                <a:gridCol w="1584176">
                  <a:extLst>
                    <a:ext uri="{9D8B030D-6E8A-4147-A177-3AD203B41FA5}">
                      <a16:colId xmlns:a16="http://schemas.microsoft.com/office/drawing/2014/main" val="2181158759"/>
                    </a:ext>
                  </a:extLst>
                </a:gridCol>
              </a:tblGrid>
              <a:tr h="1160140">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NUCLEI FONDANTI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OBIETTIVI  DI APPRENDIMENTO</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PER ALUNNI CON BISOGNI EDUCATIVI SPECIALI</a:t>
                      </a:r>
                      <a:endParaRPr kumimoji="0" lang="it-IT" sz="1200" b="1" i="1" u="none" strike="noStrike" cap="none" normalizeH="0" baseline="0" dirty="0">
                        <a:ln>
                          <a:noFill/>
                        </a:ln>
                        <a:solidFill>
                          <a:schemeClr val="tx2">
                            <a:lumMod val="60000"/>
                            <a:lumOff val="40000"/>
                          </a:schemeClr>
                        </a:solidFill>
                        <a:effectLst/>
                        <a:latin typeface="Comic Sans MS" pitchFamily="66" charset="0"/>
                        <a:cs typeface="Arial" charset="0"/>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PER I BIMBI DI CINQUE ANNI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2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8948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DIO E L’UOMO</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marR="0" lvl="0" indent="-1714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tab pos="3995738" algn="l"/>
                        </a:tabLst>
                      </a:pPr>
                      <a:r>
                        <a:rPr kumimoji="0" lang="it-IT" sz="1000" b="0" i="0" u="none" strike="noStrike" cap="none" normalizeH="0" baseline="0" dirty="0">
                          <a:ln>
                            <a:noFill/>
                          </a:ln>
                          <a:solidFill>
                            <a:schemeClr val="tx2">
                              <a:lumMod val="60000"/>
                              <a:lumOff val="40000"/>
                            </a:schemeClr>
                          </a:solidFill>
                          <a:effectLst/>
                          <a:latin typeface="Comic Sans MS" pitchFamily="66" charset="0"/>
                          <a:cs typeface="Arial" charset="0"/>
                        </a:rPr>
                        <a:t>Riflettere e riconoscere i momenti principali della creazione affrontati dal libro della Genesi.</a:t>
                      </a:r>
                    </a:p>
                    <a:p>
                      <a:pPr marL="171450" marR="0" lvl="0" indent="-1714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tab pos="3995738" algn="l"/>
                        </a:tabLst>
                      </a:pPr>
                      <a:r>
                        <a:rPr kumimoji="0" lang="it-IT" sz="1000" b="0" i="0" u="none" strike="noStrike" cap="none" normalizeH="0" baseline="0" dirty="0">
                          <a:ln>
                            <a:noFill/>
                          </a:ln>
                          <a:solidFill>
                            <a:schemeClr val="tx2">
                              <a:lumMod val="60000"/>
                              <a:lumOff val="40000"/>
                            </a:schemeClr>
                          </a:solidFill>
                          <a:effectLst/>
                          <a:latin typeface="Comic Sans MS" pitchFamily="66" charset="0"/>
                          <a:cs typeface="Arial" charset="0"/>
                        </a:rPr>
                        <a:t>Adottare  comportamenti di rispetto verso se stesso, gli altri ed il mondo.</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rowSpan="4">
                  <a:txBody>
                    <a:bodyPr/>
                    <a:lstStyle/>
                    <a:p>
                      <a:pPr marL="171450" indent="-171450">
                        <a:buFont typeface="Arial" panose="020B0604020202020204" pitchFamily="34" charset="0"/>
                        <a:buChar char="•"/>
                      </a:pPr>
                      <a:r>
                        <a:rPr lang="it-IT" sz="1200" b="0" i="0" u="none" strike="noStrike" kern="1200" baseline="0" dirty="0">
                          <a:solidFill>
                            <a:schemeClr val="tx2">
                              <a:lumMod val="60000"/>
                              <a:lumOff val="40000"/>
                            </a:schemeClr>
                          </a:solidFill>
                          <a:latin typeface="Comic Sans MS" panose="030F0702030302020204" pitchFamily="66" charset="0"/>
                          <a:ea typeface="+mn-ea"/>
                          <a:cs typeface="+mn-cs"/>
                        </a:rPr>
                        <a:t>Riflette su Dio Creatore e Padre e sugli episodi fondamentali della vita di Gesù. </a:t>
                      </a:r>
                    </a:p>
                    <a:p>
                      <a:pPr marL="171450" indent="-171450">
                        <a:buFont typeface="Arial" panose="020B0604020202020204" pitchFamily="34" charset="0"/>
                        <a:buChar char="•"/>
                      </a:pPr>
                      <a:r>
                        <a:rPr lang="it-IT" sz="1200" b="0" i="0" u="none" strike="noStrike" kern="1200" baseline="0" dirty="0">
                          <a:solidFill>
                            <a:schemeClr val="tx2">
                              <a:lumMod val="60000"/>
                              <a:lumOff val="40000"/>
                            </a:schemeClr>
                          </a:solidFill>
                          <a:latin typeface="Comic Sans MS" panose="030F0702030302020204" pitchFamily="66" charset="0"/>
                          <a:ea typeface="+mn-ea"/>
                          <a:cs typeface="+mn-cs"/>
                        </a:rPr>
                        <a:t> Riconosce gli episodi principali del Natale e della Pasqua. </a:t>
                      </a:r>
                    </a:p>
                    <a:p>
                      <a:pPr marL="171450" indent="-171450">
                        <a:buFont typeface="Arial" panose="020B0604020202020204" pitchFamily="34" charset="0"/>
                        <a:buChar char="•"/>
                      </a:pPr>
                      <a:r>
                        <a:rPr lang="it-IT" sz="1200" b="0" i="0" u="none" strike="noStrike" kern="1200" baseline="0" dirty="0">
                          <a:solidFill>
                            <a:schemeClr val="tx2">
                              <a:lumMod val="60000"/>
                              <a:lumOff val="40000"/>
                            </a:schemeClr>
                          </a:solidFill>
                          <a:latin typeface="Comic Sans MS" panose="030F0702030302020204" pitchFamily="66" charset="0"/>
                          <a:ea typeface="+mn-ea"/>
                          <a:cs typeface="+mn-cs"/>
                        </a:rPr>
                        <a:t> Riconosce che la Bibbia è il libro sacro per cristiani </a:t>
                      </a:r>
                    </a:p>
                    <a:p>
                      <a:pPr marL="171450" indent="-171450">
                        <a:buFont typeface="Arial" panose="020B0604020202020204" pitchFamily="34" charset="0"/>
                        <a:buChar char="•"/>
                      </a:pPr>
                      <a:r>
                        <a:rPr lang="it-IT" sz="1200" b="0" i="0" u="none" strike="noStrike" kern="1200" baseline="0" dirty="0">
                          <a:solidFill>
                            <a:schemeClr val="tx2">
                              <a:lumMod val="60000"/>
                              <a:lumOff val="40000"/>
                            </a:schemeClr>
                          </a:solidFill>
                          <a:latin typeface="Comic Sans MS" panose="030F0702030302020204" pitchFamily="66" charset="0"/>
                          <a:ea typeface="+mn-ea"/>
                          <a:cs typeface="+mn-cs"/>
                        </a:rPr>
                        <a:t> Si confronta con l’esperienza religiosa </a:t>
                      </a:r>
                    </a:p>
                    <a:p>
                      <a:r>
                        <a:rPr lang="it-IT" sz="2800" b="0" i="0" u="none" strike="noStrike" kern="1200" baseline="0" dirty="0">
                          <a:solidFill>
                            <a:schemeClr val="dk1"/>
                          </a:solidFill>
                          <a:latin typeface="+mn-lt"/>
                          <a:ea typeface="+mn-ea"/>
                          <a:cs typeface="+mn-cs"/>
                        </a:rPr>
                        <a:t>	</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rowSpan="4">
                  <a:txBody>
                    <a:bodyPr/>
                    <a:lstStyle/>
                    <a:p>
                      <a:pPr marL="171450" indent="-171450">
                        <a:buFont typeface="Arial" panose="020B0604020202020204" pitchFamily="34" charset="0"/>
                        <a:buChar char="•"/>
                      </a:pPr>
                      <a:r>
                        <a:rPr lang="it-IT" sz="1100" b="0" i="0" u="none" strike="noStrike" kern="1200" baseline="0" dirty="0" err="1">
                          <a:solidFill>
                            <a:schemeClr val="tx2">
                              <a:lumMod val="60000"/>
                              <a:lumOff val="40000"/>
                            </a:schemeClr>
                          </a:solidFill>
                          <a:latin typeface="Comic Sans MS" panose="030F0702030302020204" pitchFamily="66" charset="0"/>
                          <a:ea typeface="+mn-ea"/>
                          <a:cs typeface="+mn-cs"/>
                        </a:rPr>
                        <a:t>Riflettre</a:t>
                      </a:r>
                      <a:r>
                        <a:rPr lang="it-IT" sz="1100" b="0" i="0" u="none" strike="noStrike" kern="1200" baseline="0" dirty="0">
                          <a:solidFill>
                            <a:schemeClr val="tx2">
                              <a:lumMod val="60000"/>
                              <a:lumOff val="40000"/>
                            </a:schemeClr>
                          </a:solidFill>
                          <a:latin typeface="Comic Sans MS" panose="030F0702030302020204" pitchFamily="66" charset="0"/>
                          <a:ea typeface="+mn-ea"/>
                          <a:cs typeface="+mn-cs"/>
                        </a:rPr>
                        <a:t> e su Dio Creatore e Padre e sugli episodi fondamentali della vita di Gesù. </a:t>
                      </a:r>
                    </a:p>
                    <a:p>
                      <a:pPr marL="171450" indent="-171450">
                        <a:buFont typeface="Arial" panose="020B0604020202020204" pitchFamily="34" charset="0"/>
                        <a:buChar char="•"/>
                      </a:pPr>
                      <a:r>
                        <a:rPr lang="it-IT" sz="1100" b="0" i="0" u="none" strike="noStrike" kern="1200" baseline="0" dirty="0">
                          <a:solidFill>
                            <a:schemeClr val="tx2">
                              <a:lumMod val="60000"/>
                              <a:lumOff val="40000"/>
                            </a:schemeClr>
                          </a:solidFill>
                          <a:latin typeface="Comic Sans MS" panose="030F0702030302020204" pitchFamily="66" charset="0"/>
                          <a:ea typeface="+mn-ea"/>
                          <a:cs typeface="+mn-cs"/>
                        </a:rPr>
                        <a:t> Riconoscere e rappresentare graficamente gli episodi principali  della Pasqua. </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8463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LA BIBBIA E ALTRE FONTI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marR="0" lvl="0" indent="-1714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tab pos="3995738" algn="l"/>
                        </a:tabLst>
                      </a:pPr>
                      <a:r>
                        <a:rPr kumimoji="0" lang="it-IT" sz="1000" b="0" i="0" u="none" strike="noStrike" cap="none" normalizeH="0" baseline="0" dirty="0">
                          <a:ln>
                            <a:noFill/>
                          </a:ln>
                          <a:solidFill>
                            <a:schemeClr val="tx2">
                              <a:lumMod val="60000"/>
                              <a:lumOff val="40000"/>
                            </a:schemeClr>
                          </a:solidFill>
                          <a:effectLst/>
                          <a:latin typeface="Comic Sans MS" pitchFamily="66" charset="0"/>
                          <a:cs typeface="Arial" charset="0"/>
                        </a:rPr>
                        <a:t>Intuire il significato umano e cristiano del Natale e della Pasqua attraverso la gioia dello stare insieme.</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marL="285750" marR="0" lvl="0" indent="-2857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pPr>
                      <a:endParaRPr kumimoji="0" lang="it-IT" sz="1000" b="0" i="0" u="none" strike="noStrike" cap="none" normalizeH="0" baseline="0" dirty="0">
                        <a:ln>
                          <a:noFill/>
                        </a:ln>
                        <a:solidFill>
                          <a:schemeClr val="tx2">
                            <a:lumMod val="60000"/>
                            <a:lumOff val="40000"/>
                          </a:schemeClr>
                        </a:solidFill>
                        <a:effectLst/>
                        <a:latin typeface="Comic Sans MS" pitchFamily="66" charset="0"/>
                        <a:cs typeface="Arial" charset="0"/>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3"/>
                  </a:ext>
                </a:extLst>
              </a:tr>
              <a:tr h="12241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IL LINGUAGGIO RELIGIOSO</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marR="0" lvl="0" indent="-1714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tab pos="3995738" algn="l"/>
                        </a:tabLst>
                      </a:pPr>
                      <a:r>
                        <a:rPr kumimoji="0" lang="it-IT" sz="1000" b="0" i="0" u="none" strike="noStrike" cap="none" normalizeH="0" baseline="0" dirty="0">
                          <a:ln>
                            <a:noFill/>
                          </a:ln>
                          <a:solidFill>
                            <a:schemeClr val="tx2">
                              <a:lumMod val="60000"/>
                              <a:lumOff val="40000"/>
                            </a:schemeClr>
                          </a:solidFill>
                          <a:effectLst/>
                          <a:latin typeface="Comic Sans MS" pitchFamily="66" charset="0"/>
                          <a:cs typeface="Arial" charset="0"/>
                        </a:rPr>
                        <a:t>Rappresentare verbalmente e graficamente i momenti più significativi della vita di Gesù</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marL="171450" marR="0" lvl="0" indent="-1714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pPr>
                      <a:endParaRPr kumimoji="0" lang="it-IT" sz="1000" b="0" i="0" u="none" strike="noStrike" cap="none" normalizeH="0" baseline="0" dirty="0">
                        <a:ln>
                          <a:noFill/>
                        </a:ln>
                        <a:solidFill>
                          <a:schemeClr val="tx2">
                            <a:lumMod val="60000"/>
                            <a:lumOff val="40000"/>
                          </a:schemeClr>
                        </a:solidFill>
                        <a:effectLst/>
                        <a:latin typeface="Comic Sans MS" pitchFamily="66" charset="0"/>
                        <a:cs typeface="Arial" charset="0"/>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4"/>
                  </a:ext>
                </a:extLst>
              </a:tr>
              <a:tr h="94527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a:ln>
                            <a:noFill/>
                          </a:ln>
                          <a:solidFill>
                            <a:schemeClr val="tx2">
                              <a:lumMod val="60000"/>
                              <a:lumOff val="40000"/>
                            </a:schemeClr>
                          </a:solidFill>
                          <a:effectLst/>
                          <a:latin typeface="Comic Sans MS" pitchFamily="66" charset="0"/>
                          <a:cs typeface="Arial" charset="0"/>
                        </a:rPr>
                        <a:t>I VALORI ETICI E RELIGIOSI</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171450" marR="0" lvl="0" indent="-1714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tab pos="3995738" algn="l"/>
                        </a:tabLst>
                        <a:defRPr/>
                      </a:pPr>
                      <a:r>
                        <a:rPr kumimoji="0" lang="it-IT" sz="1000" b="0" i="0" u="none" strike="noStrike" cap="none" normalizeH="0" baseline="0" dirty="0">
                          <a:ln>
                            <a:noFill/>
                          </a:ln>
                          <a:solidFill>
                            <a:schemeClr val="tx2">
                              <a:lumMod val="60000"/>
                              <a:lumOff val="40000"/>
                            </a:schemeClr>
                          </a:solidFill>
                          <a:effectLst/>
                          <a:latin typeface="Comic Sans MS" pitchFamily="66" charset="0"/>
                          <a:ea typeface="Calibri" pitchFamily="34" charset="0"/>
                          <a:cs typeface="Times New Roman" pitchFamily="18" charset="0"/>
                        </a:rPr>
                        <a:t>Scoprire il valore attribuito da Gesù all’amicizia, alla condivisione ed alla solidarietà attraverso le parabole.</a:t>
                      </a:r>
                    </a:p>
                    <a:p>
                      <a:pPr marL="0" marR="0" lvl="0" indent="0" algn="l" defTabSz="914400" rtl="0" eaLnBrk="0" fontAlgn="base" latinLnBrk="0" hangingPunct="0">
                        <a:lnSpc>
                          <a:spcPct val="100000"/>
                        </a:lnSpc>
                        <a:spcBef>
                          <a:spcPct val="20000"/>
                        </a:spcBef>
                        <a:spcAft>
                          <a:spcPct val="0"/>
                        </a:spcAft>
                        <a:buClrTx/>
                        <a:buSzTx/>
                        <a:buFont typeface="Wingdings" panose="05000000000000000000" pitchFamily="2" charset="2"/>
                        <a:buNone/>
                        <a:tabLst>
                          <a:tab pos="3995738" algn="l"/>
                        </a:tabLst>
                      </a:pPr>
                      <a:r>
                        <a:rPr kumimoji="0" lang="it-IT" sz="1000" b="0" i="0" u="none" strike="noStrike" cap="none" normalizeH="0" baseline="0" dirty="0">
                          <a:ln>
                            <a:noFill/>
                          </a:ln>
                          <a:solidFill>
                            <a:schemeClr val="tx2">
                              <a:lumMod val="60000"/>
                              <a:lumOff val="40000"/>
                            </a:schemeClr>
                          </a:solidFill>
                          <a:effectLst/>
                          <a:latin typeface="Comic Sans MS" pitchFamily="66" charset="0"/>
                        </a:rPr>
                        <a:t>.</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endParaRPr lang="it-IT" dirty="0"/>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pPr marL="171450" marR="0" lvl="0" indent="-17145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pPr>
                      <a:endParaRPr kumimoji="0" lang="it-IT" sz="1000" b="0" i="0" u="none" strike="noStrike" cap="none" normalizeH="0" baseline="0" dirty="0">
                        <a:ln>
                          <a:noFill/>
                        </a:ln>
                        <a:solidFill>
                          <a:schemeClr val="tx2">
                            <a:lumMod val="60000"/>
                            <a:lumOff val="40000"/>
                          </a:schemeClr>
                        </a:solidFill>
                        <a:effectLst/>
                        <a:latin typeface="Comic Sans MS" pitchFamily="66" charset="0"/>
                        <a:cs typeface="Arial" charset="0"/>
                      </a:endParaRP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0005"/>
                  </a:ext>
                </a:extLst>
              </a:tr>
            </a:tbl>
          </a:graphicData>
        </a:graphic>
      </p:graphicFrame>
      <p:sp>
        <p:nvSpPr>
          <p:cNvPr id="5" name="Segnaposto numero diapositiva 4"/>
          <p:cNvSpPr txBox="1">
            <a:spLocks noGrp="1"/>
          </p:cNvSpPr>
          <p:nvPr/>
        </p:nvSpPr>
        <p:spPr>
          <a:xfrm>
            <a:off x="6732588" y="6525344"/>
            <a:ext cx="2133600" cy="365125"/>
          </a:xfrm>
          <a:prstGeom prst="rect">
            <a:avLst/>
          </a:prstGeom>
          <a:noFill/>
        </p:spPr>
        <p:txBody>
          <a:bodyPr anchor="ctr"/>
          <a:lstStyle/>
          <a:p>
            <a:pPr algn="r" fontAlgn="auto">
              <a:spcBef>
                <a:spcPts val="0"/>
              </a:spcBef>
              <a:spcAft>
                <a:spcPts val="0"/>
              </a:spcAft>
              <a:defRPr/>
            </a:pPr>
            <a:fld id="{45322564-70CE-4E3D-B6E0-962FDC40C8C9}" type="slidenum">
              <a:rPr lang="it-IT">
                <a:solidFill>
                  <a:schemeClr val="tx1">
                    <a:tint val="75000"/>
                  </a:schemeClr>
                </a:solidFill>
                <a:latin typeface="+mn-lt"/>
                <a:cs typeface="+mn-cs"/>
              </a:rPr>
              <a:pPr algn="r" fontAlgn="auto">
                <a:spcBef>
                  <a:spcPts val="0"/>
                </a:spcBef>
                <a:spcAft>
                  <a:spcPts val="0"/>
                </a:spcAft>
                <a:defRPr/>
              </a:pPr>
              <a:t>40</a:t>
            </a:fld>
            <a:endParaRPr lang="it-IT" dirty="0">
              <a:solidFill>
                <a:schemeClr val="tx1">
                  <a:tint val="75000"/>
                </a:schemeClr>
              </a:solidFill>
              <a:latin typeface="+mn-lt"/>
              <a:cs typeface="+mn-cs"/>
            </a:endParaRPr>
          </a:p>
        </p:txBody>
      </p:sp>
    </p:spTree>
    <p:extLst>
      <p:ext uri="{BB962C8B-B14F-4D97-AF65-F5344CB8AC3E}">
        <p14:creationId xmlns:p14="http://schemas.microsoft.com/office/powerpoint/2010/main" val="3623018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9512" y="404664"/>
            <a:ext cx="8784976" cy="6001643"/>
          </a:xfrm>
          <a:prstGeom prst="rect">
            <a:avLst/>
          </a:prstGeom>
        </p:spPr>
        <p:txBody>
          <a:bodyPr wrap="square">
            <a:spAutoFit/>
          </a:bodyPr>
          <a:lstStyle/>
          <a:p>
            <a:endParaRPr lang="it-IT" sz="1200" dirty="0">
              <a:latin typeface="Comic Sans MS" pitchFamily="66" charset="0"/>
            </a:endParaRPr>
          </a:p>
          <a:p>
            <a:pPr algn="just"/>
            <a:r>
              <a:rPr lang="it-IT" sz="1200" b="1" dirty="0">
                <a:latin typeface="Comic Sans MS" pitchFamily="66" charset="0"/>
              </a:rPr>
              <a:t>                                                     PREMESSA</a:t>
            </a:r>
          </a:p>
          <a:p>
            <a:pPr lvl="1" algn="just"/>
            <a:r>
              <a:rPr lang="it-IT" sz="1200" dirty="0"/>
              <a:t>La scuola dell’infanzia è un luogo di incontro in cui i bambini si conoscono, inventano, scoprono, giocano, ascoltano, comunicano, sognano, condividono con altri idee ed esperienze ed imparano il piacere di stare insieme. Il bambino/a è al centro dell’azione educativa e per ogni bambino/a la Scuola dell’Infanzia si pone la finalità di promuovere lo sviluppo dell’Identità, dell’ Autonomia , della Competenza e della Cittadinanza, inoltre essa  si pone come contesto di relazione , di cura e apprendimento in cui si  organizzano  proposte educative e didattiche attraverso un progetto formativo  attento alle relazioni e ai bisogni, dove i bambini possano esprimersi con la propria individualità , i propri ritmi e il proprio stile cognitivo ,programmando una sfera di opportunità formative , con obiettivi e contenuti differenziati e pensati in funzione delle competenze necessarie per l’autonomia e l’affermazione efficace di sé nel contesto sociale. Gli insegnanti infatti, devono essere abili nella progettazione delle proposte didattiche che devono tenere conto degli interessi e delle esigenze reali dei bambini che hanno di fronte ed essere attenti e flessibili nel modificare il proprio comportamento educativo in base alle diverse situazioni che i bambini creano, prevedono l’attivazione di percorsi educativi che si articolano intorno alle aree di sviluppo e intorno ai campi di esperienza. Il progetto annuale è un cammino che conduce il bambino alla scoperta del benessere individuale, di gruppo, della scuola, è un percorso nel quale  può esplorare la realtà circostante. Attraverso i campi di esperienza si delineano  gli obiettivi  ritenuti strategici al fine di raggiungere i traguardi per lo sviluppo delle competenze previste dalle Indicazioni . Il testo delle “INDICAZIONI NAZIONALI 2012” è il quadro di riferimento per la stesura della progettazione annuale che, attraverso percorsi didattici mensili, delinea un curricolo all’interno del quale le competenze sono de assumendo come sfondo le competenze in chiave europea , organizzate in base ai traguardi per lo sviluppo delle competenze fissati dalle indicazioni articolati in obiettivi che definiscono le dimensioni di competenza e offrono alle insegnanti tutti i riferimenti per l’azione didattica più efficace a implementare lo sviluppo delle competenze . Le Indicazioni  ministeriali  guidano  il  percorso  progettuale  che  lascia alle insegnanti autonomia nella proposta didattica e nella scelta del tema conduttore del lavoro annuale. Le insegnanti avranno cura di strutturare proposte didattiche che ricorrano a diverse strategie per favorire lo sviluppo della sfera linguistica ,della coordinazione motoria , della relazione sociale. </a:t>
            </a:r>
          </a:p>
          <a:p>
            <a:pPr lvl="1" algn="just"/>
            <a:r>
              <a:rPr lang="it-IT" sz="1200" dirty="0"/>
              <a:t> In quest’anno scolastico si è deciso di affrontare un progetto ludico-motorio- sportivo  intitolato        </a:t>
            </a:r>
            <a:r>
              <a:rPr lang="it-IT" sz="1200" dirty="0">
                <a:latin typeface="Comic Sans MS" pitchFamily="66" charset="0"/>
              </a:rPr>
              <a:t>«</a:t>
            </a:r>
            <a:r>
              <a:rPr lang="it-IT" sz="1200" b="1" dirty="0">
                <a:latin typeface="Comic Sans MS" pitchFamily="66" charset="0"/>
              </a:rPr>
              <a:t>OLIMPIADI:PRONTI,PARTENZA, VIA</a:t>
            </a:r>
            <a:r>
              <a:rPr lang="it-IT" sz="1200" dirty="0">
                <a:latin typeface="Comic Sans MS" pitchFamily="66" charset="0"/>
              </a:rPr>
              <a:t>»</a:t>
            </a:r>
            <a:r>
              <a:rPr lang="it-IT" sz="1200" dirty="0"/>
              <a:t> </a:t>
            </a:r>
            <a:r>
              <a:rPr lang="it-IT" sz="1200" dirty="0">
                <a:latin typeface="Comic Sans MS" pitchFamily="66" charset="0"/>
              </a:rPr>
              <a:t>  che prevede </a:t>
            </a:r>
            <a:r>
              <a:rPr lang="it-IT" sz="1200" dirty="0"/>
              <a:t>un percorso di approccio alla pratica sportiva che stimolerà i bimbi :</a:t>
            </a:r>
          </a:p>
          <a:p>
            <a:pPr lvl="1" algn="just"/>
            <a:r>
              <a:rPr lang="it-IT" sz="1200" dirty="0"/>
              <a:t>-    ad amare lo sport in tutte le sue forme , </a:t>
            </a:r>
          </a:p>
          <a:p>
            <a:pPr marL="628650" lvl="1" indent="-171450" algn="just">
              <a:buFontTx/>
              <a:buChar char="-"/>
            </a:pPr>
            <a:r>
              <a:rPr lang="it-IT" sz="1200" dirty="0"/>
              <a:t>a conoscere le caratteristiche e le regole di diversi </a:t>
            </a:r>
            <a:r>
              <a:rPr lang="it-IT" sz="1200" dirty="0" err="1"/>
              <a:t>sports</a:t>
            </a:r>
            <a:r>
              <a:rPr lang="it-IT" sz="1200" dirty="0"/>
              <a:t> ,</a:t>
            </a:r>
          </a:p>
          <a:p>
            <a:pPr marL="628650" lvl="1" indent="-171450" algn="just">
              <a:buFontTx/>
              <a:buChar char="-"/>
            </a:pPr>
            <a:r>
              <a:rPr lang="it-IT" sz="1200" dirty="0"/>
              <a:t>a conoscere il contesto sportivo : campi di gara, attrezzature, abbigliamenti , atleti sportivi, medaglie ecc..</a:t>
            </a:r>
          </a:p>
          <a:p>
            <a:pPr lvl="1" algn="just"/>
            <a:r>
              <a:rPr lang="it-IT" sz="1200" dirty="0"/>
              <a:t>Attraverso le esperienze ludico-motorie si cercherà di sviluppare nei bimbi una corretta percezione del proprio corpo che favorisca l’equilibrato sviluppo delle capacità motorie, fondamentali per l’incremento della conoscenza e dei concetti astratti e una positiva accettazione di se stessi. </a:t>
            </a:r>
          </a:p>
        </p:txBody>
      </p:sp>
    </p:spTree>
    <p:extLst>
      <p:ext uri="{BB962C8B-B14F-4D97-AF65-F5344CB8AC3E}">
        <p14:creationId xmlns:p14="http://schemas.microsoft.com/office/powerpoint/2010/main" val="3767856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F2B3DC9F-6945-46EC-9506-6C58D9A6D485}"/>
              </a:ext>
            </a:extLst>
          </p:cNvPr>
          <p:cNvSpPr/>
          <p:nvPr/>
        </p:nvSpPr>
        <p:spPr>
          <a:xfrm>
            <a:off x="179512" y="260648"/>
            <a:ext cx="8352928" cy="6832640"/>
          </a:xfrm>
          <a:prstGeom prst="rect">
            <a:avLst/>
          </a:prstGeom>
        </p:spPr>
        <p:txBody>
          <a:bodyPr wrap="square">
            <a:spAutoFit/>
          </a:bodyPr>
          <a:lstStyle/>
          <a:p>
            <a:pPr lvl="1" algn="just"/>
            <a:r>
              <a:rPr lang="it-IT" sz="1200" dirty="0"/>
              <a:t>È opportuno che la scuola, di concerto con le famiglie, si preoccupi di far acquisire corretti stili di vita in un sistema sempre più sedentario e  con scorrette abitudini alimentari, che determinano un aumento considerevole dei casi di obesità e delle malattie ad essa collegate. </a:t>
            </a:r>
          </a:p>
          <a:p>
            <a:pPr lvl="1" algn="just"/>
            <a:r>
              <a:rPr lang="it-IT" sz="1200" dirty="0"/>
              <a:t>È necessario aiutare i bimbi , sin da piccoli, a vivere il proprio corpo con maggiore serenità e fiducia, a sapersi confrontare con gli altri per affrontare esperienze in comune con spirito positivo. L’’attività ludico- motoria è uno degli strumenti più efficaci che aiuta ad affrontare situazioni che ne favoriscano la crescita psicologica, emotiva, sociale, oltre che fisica. Sulla base di tali premesse, la scuola si fa interprete di un progetto di promozione di attività motorie e avviamento alla pratica sportiva che favorisca l’inclusione anche delle fasce più deboli e disagiate. </a:t>
            </a:r>
          </a:p>
          <a:p>
            <a:pPr lvl="1" algn="just"/>
            <a:r>
              <a:rPr lang="it-IT" sz="1200" dirty="0"/>
              <a:t>Il progetto dedicherà molto spazio alle attività motorie, considerandole importanti per una crescita personale e sociale dei bimbi intesa come proposta concreta alla possibilità di integrazione, di convivenza comune e alla riduzione delle disuguaglianze sociali e culturali al fine di vivere in armonia con sé stesso e con gli altri. Le attività motorie inoltre rappresentano un elemento fondamentale della crescita psico-fisica dei più piccoli, nonché uno strumento primario per la tutela della salute dei giovani e meno giovani. Attraverso il gioco si libera l’energia e la fantasia e si spinge il bambino a vivere insieme a gli altri, ad osservarli e ad interagire con loro. Le attività motorie e sportive, in tal senso, possono contribuire allo sviluppo dell’autonomia personale, condizione necessaria per lo sviluppo di una coscienza civica.</a:t>
            </a:r>
          </a:p>
          <a:p>
            <a:pPr lvl="1" algn="just"/>
            <a:r>
              <a:rPr lang="it-IT" sz="1200" dirty="0">
                <a:latin typeface="+mj-lt"/>
              </a:rPr>
              <a:t>Il bambino sperimenterà sé stesso e tutto ciò che lo circonda attraverso il gioco ed il movimento del suo corpo passando: dai giochi liberi a quelli di regole; dai giochi con materiali a quelli simbolici; dai giochi d’esercizio a quelli programmati, dai giochi imitativi a quelli popolari e tradizionali </a:t>
            </a:r>
          </a:p>
          <a:p>
            <a:pPr lvl="1" algn="just"/>
            <a:r>
              <a:rPr lang="it-IT" sz="1200" dirty="0"/>
              <a:t>Il percorso didattico si svolgerà attraverso  “Unità di Apprendimento “  a cadenza bimestrale, che contengono gli obiettivi di apprendimento contenuti nei cinque campi di esperienza, suddivisi per fasce di età, al fine di rendere specifici e verificabili gli  interventi didattici e di fornire ad ogni bimbo le stimolazioni e gli aiuti necessari per lo sviluppo integrale ed armonico della sua personalità nel rispetto delle tappe evolutive che regolano la sua crescita.</a:t>
            </a:r>
          </a:p>
          <a:p>
            <a:pPr lvl="1" algn="just"/>
            <a:r>
              <a:rPr lang="it-IT" sz="1400" dirty="0"/>
              <a:t>Le</a:t>
            </a:r>
            <a:r>
              <a:rPr lang="it-IT" sz="1400" b="1" dirty="0"/>
              <a:t> UNITÀ DI APPRENDIMENTO </a:t>
            </a:r>
            <a:r>
              <a:rPr lang="it-IT" sz="1200" dirty="0"/>
              <a:t> sono così titolate :</a:t>
            </a:r>
          </a:p>
          <a:p>
            <a:pPr lvl="1" algn="just"/>
            <a:r>
              <a:rPr lang="it-IT" sz="1400" b="1" dirty="0"/>
              <a:t>1- « IL SOGNO DI ERCOLINO » </a:t>
            </a:r>
            <a:r>
              <a:rPr lang="it-IT" sz="1400" b="1" dirty="0" err="1"/>
              <a:t>sett</a:t>
            </a:r>
            <a:r>
              <a:rPr lang="it-IT" sz="1400" b="1" dirty="0"/>
              <a:t>/</a:t>
            </a:r>
            <a:r>
              <a:rPr lang="it-IT" sz="1400" b="1" dirty="0" err="1"/>
              <a:t>ott</a:t>
            </a:r>
            <a:r>
              <a:rPr lang="it-IT" sz="1400" b="1" dirty="0"/>
              <a:t>; 2- «CORRI…CORRI..E’ NATALE » </a:t>
            </a:r>
            <a:r>
              <a:rPr lang="it-IT" sz="1400" b="1" dirty="0" err="1"/>
              <a:t>nov</a:t>
            </a:r>
            <a:r>
              <a:rPr lang="it-IT" sz="1400" b="1" dirty="0"/>
              <a:t>/</a:t>
            </a:r>
            <a:r>
              <a:rPr lang="it-IT" sz="1400" b="1" dirty="0" err="1"/>
              <a:t>dic</a:t>
            </a:r>
            <a:r>
              <a:rPr lang="it-IT" sz="1400" b="1" dirty="0"/>
              <a:t>; 3- «LOTTIAMO PER </a:t>
            </a:r>
            <a:r>
              <a:rPr lang="it-IT" sz="1400" b="1" dirty="0">
                <a:latin typeface="+mj-lt"/>
              </a:rPr>
              <a:t>IMPARARE»  </a:t>
            </a:r>
            <a:r>
              <a:rPr lang="it-IT" sz="1400" b="1" dirty="0" err="1">
                <a:latin typeface="+mj-lt"/>
              </a:rPr>
              <a:t>gen</a:t>
            </a:r>
            <a:r>
              <a:rPr lang="it-IT" sz="1400" b="1" dirty="0">
                <a:latin typeface="+mj-lt"/>
              </a:rPr>
              <a:t>/</a:t>
            </a:r>
            <a:r>
              <a:rPr lang="it-IT" sz="1400" b="1" dirty="0" err="1">
                <a:latin typeface="+mj-lt"/>
              </a:rPr>
              <a:t>feb</a:t>
            </a:r>
            <a:r>
              <a:rPr lang="it-IT" sz="1400" b="1" dirty="0">
                <a:latin typeface="+mj-lt"/>
              </a:rPr>
              <a:t>; 4-«A RITMO…. E’ PRIMAVERA» mar/</a:t>
            </a:r>
            <a:r>
              <a:rPr lang="it-IT" sz="1400" b="1" dirty="0" err="1">
                <a:latin typeface="+mj-lt"/>
              </a:rPr>
              <a:t>apr</a:t>
            </a:r>
            <a:r>
              <a:rPr lang="it-IT" sz="1400" b="1" dirty="0">
                <a:latin typeface="+mj-lt"/>
              </a:rPr>
              <a:t>; 5- «LE NOSTRE OLIMPIADI» </a:t>
            </a:r>
            <a:r>
              <a:rPr lang="it-IT" sz="1400" b="1" dirty="0" err="1">
                <a:latin typeface="+mj-lt"/>
              </a:rPr>
              <a:t>mag</a:t>
            </a:r>
            <a:r>
              <a:rPr lang="it-IT" sz="1400" b="1" dirty="0">
                <a:latin typeface="+mj-lt"/>
              </a:rPr>
              <a:t>/giu.</a:t>
            </a:r>
          </a:p>
          <a:p>
            <a:pPr lvl="1"/>
            <a:r>
              <a:rPr lang="it-IT" sz="1200" dirty="0">
                <a:latin typeface="+mj-lt"/>
              </a:rPr>
              <a:t> Le UDA  comprendono gli obiettivi di apprendimento  contenuti nei cinque campi di esperienza, suddivisi per fasce di età, al fine di rendere specifici e verificabili gli  interventi didattici e di fornire ad ogni bimbo le stimolazioni e gli aiuti necessari per lo sviluppo integrale ed armonico della sua personalità nel rispetto delle tappe evolutive che regolano la sua crescita.</a:t>
            </a:r>
          </a:p>
          <a:p>
            <a:pPr lvl="1"/>
            <a:r>
              <a:rPr lang="it-IT" sz="1200" dirty="0">
                <a:latin typeface="+mj-lt"/>
              </a:rPr>
              <a:t>La necessità di redigere una progettazione comune è emersa dal bisogno di tutte le insegnanti di unificare la proposta educativa, per avere un ampio confronto  di esperienze e dal quale scaturirà una crescita e un arricchimento reciproco per tutti.</a:t>
            </a:r>
          </a:p>
          <a:p>
            <a:pPr lvl="1" algn="just"/>
            <a:endParaRPr lang="it-IT" sz="1200" dirty="0">
              <a:latin typeface="+mj-lt"/>
            </a:endParaRPr>
          </a:p>
          <a:p>
            <a:pPr lvl="1" algn="just"/>
            <a:endParaRPr lang="it-IT" sz="1200" dirty="0"/>
          </a:p>
          <a:p>
            <a:pPr lvl="1" algn="just"/>
            <a:endParaRPr lang="it-IT" sz="1200" dirty="0"/>
          </a:p>
          <a:p>
            <a:pPr lvl="1" algn="just"/>
            <a:endParaRPr lang="it-IT" sz="1200" dirty="0"/>
          </a:p>
        </p:txBody>
      </p:sp>
    </p:spTree>
    <p:extLst>
      <p:ext uri="{BB962C8B-B14F-4D97-AF65-F5344CB8AC3E}">
        <p14:creationId xmlns:p14="http://schemas.microsoft.com/office/powerpoint/2010/main" val="2149312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11560" y="188641"/>
            <a:ext cx="8276456" cy="1080120"/>
          </a:xfrm>
        </p:spPr>
        <p:txBody>
          <a:bodyPr/>
          <a:lstStyle/>
          <a:p>
            <a:r>
              <a:rPr lang="it-IT"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Comic Sans MS" panose="030F0702030302020204" pitchFamily="66" charset="0"/>
              </a:rPr>
              <a:t>METODOLOGIA</a:t>
            </a:r>
            <a:endParaRPr lang="it-IT" dirty="0">
              <a:latin typeface="Comic Sans MS" panose="030F0702030302020204" pitchFamily="66" charset="0"/>
            </a:endParaRPr>
          </a:p>
        </p:txBody>
      </p:sp>
      <p:sp>
        <p:nvSpPr>
          <p:cNvPr id="3" name="Sottotitolo 2"/>
          <p:cNvSpPr>
            <a:spLocks noGrp="1"/>
          </p:cNvSpPr>
          <p:nvPr>
            <p:ph type="subTitle" idx="1"/>
          </p:nvPr>
        </p:nvSpPr>
        <p:spPr>
          <a:xfrm>
            <a:off x="395536" y="1268760"/>
            <a:ext cx="8136904" cy="4968552"/>
          </a:xfrm>
          <a:ln>
            <a:solidFill>
              <a:schemeClr val="accent1"/>
            </a:solidFill>
          </a:ln>
        </p:spPr>
        <p:txBody>
          <a:bodyPr>
            <a:noAutofit/>
          </a:bodyPr>
          <a:lstStyle/>
          <a:p>
            <a:pPr algn="just"/>
            <a:r>
              <a:rPr lang="it-IT" sz="1200" dirty="0"/>
              <a:t>La Scuola dell’Infanzia, nel pieno rispetto del principio dell’uguaglianza delle opportunità, svolge la sua azione educativa attraverso indicazioni metodologiche importanti che però in questo momento di didattica a distanza passano in un secondo piano. Essa  è un luogo educativo, un luogo di cura e un luogo di socializzazione importantissimo. L’apprendimento nella nostra scuola avviene in una comunità, attraverso la relazione e il gioco, il venir meno di questo contesto ci porta ad offrire alle famiglie  grande supporto e sostegno e ai bimbi stimoli e consigli per continuare il percorso formativo, seppur in maniera diversa. Molto  Importante  è rimanere in contatto e sviluppare attività in raccordo con le famiglie attraverso messaggi vocali, tutorial  e video. Per il percorso di crescita dei bimbi si privilegeranno attività manipolative, ludiche ,oculo manuali creative con l’obbiettivo di consolidare l’ attenzione verso la cura educativa che si era stabilita in precedenza. Si proporranno  spunti di giochi, tutorial registrati dalle docenti per le attività proposte ,video letture di racconti, poesie, filastrocche. attività semplici, che sicuramente potranno impegnare ed interessare i bambini in questi giorni così particolari e forse difficili da comprendere per loro. Sarà necessaria la collaborazione con i genitori. indispensabile ora più che mai, per affiancare i bimbi nel loro</a:t>
            </a:r>
          </a:p>
          <a:p>
            <a:pPr algn="just"/>
            <a:r>
              <a:rPr lang="it-IT" sz="1200" dirty="0"/>
              <a:t>Percorso formativo.  Le videoconferenze assumono grande valenza per la sfera sociale in quanto momento importanze di coesione</a:t>
            </a:r>
            <a:r>
              <a:rPr lang="it-IT" sz="1200" i="1" dirty="0"/>
              <a:t>, vicinanza al gruppo, senso di appartenenza</a:t>
            </a:r>
            <a:r>
              <a:rPr lang="it-IT" sz="1200" i="1" u="sng" dirty="0"/>
              <a:t>. </a:t>
            </a:r>
          </a:p>
          <a:p>
            <a:pPr algn="just"/>
            <a:r>
              <a:rPr lang="it-IT" sz="1200" dirty="0"/>
              <a:t>La Scuola dell’Infanzia per mezzo della didattica a distanza continua ad offrire  la possibilità di fare semplici  esperienze e mantenere viva  la relazione con i compagni e le docenti.</a:t>
            </a:r>
          </a:p>
          <a:p>
            <a:pPr algn="l"/>
            <a:r>
              <a:rPr lang="it-IT" sz="1200" dirty="0"/>
              <a:t>Per quanto riguarda la valutazione ,ci cercherà di osservare la costanza e la puntualità nello svolgimento delle attività proposte. La restituzione delle attività avverrà attraverso foto immagini restituite alle docenti. </a:t>
            </a:r>
          </a:p>
          <a:p>
            <a:pPr algn="l"/>
            <a:r>
              <a:rPr lang="it-IT" sz="1200" dirty="0"/>
              <a:t> 	</a:t>
            </a:r>
          </a:p>
        </p:txBody>
      </p:sp>
    </p:spTree>
    <p:extLst>
      <p:ext uri="{BB962C8B-B14F-4D97-AF65-F5344CB8AC3E}">
        <p14:creationId xmlns:p14="http://schemas.microsoft.com/office/powerpoint/2010/main" val="3429607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31640" y="2420888"/>
            <a:ext cx="6624736" cy="2123658"/>
          </a:xfrm>
          <a:prstGeom prst="rect">
            <a:avLst/>
          </a:prstGeom>
        </p:spPr>
        <p:txBody>
          <a:bodyPr wrap="square">
            <a:spAutoFit/>
          </a:bodyPr>
          <a:lstStyle/>
          <a:p>
            <a:r>
              <a:rPr lang="it-IT" sz="6600" dirty="0">
                <a:solidFill>
                  <a:srgbClr val="0070C0"/>
                </a:solidFill>
              </a:rPr>
              <a:t>PROGETTAZIONE ANNI 3</a:t>
            </a:r>
          </a:p>
        </p:txBody>
      </p:sp>
    </p:spTree>
    <p:extLst>
      <p:ext uri="{BB962C8B-B14F-4D97-AF65-F5344CB8AC3E}">
        <p14:creationId xmlns:p14="http://schemas.microsoft.com/office/powerpoint/2010/main" val="3818257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485340" y="188640"/>
            <a:ext cx="6094938" cy="738664"/>
          </a:xfrm>
          <a:prstGeom prst="rect">
            <a:avLst/>
          </a:prstGeom>
          <a:noFill/>
          <a:ln w="9525">
            <a:noFill/>
            <a:miter lim="800000"/>
            <a:headEnd/>
            <a:tailEnd/>
          </a:ln>
          <a:effectLst/>
        </p:spPr>
        <p:txBody>
          <a:bodyPr wrap="none">
            <a:spAutoFit/>
          </a:bodyPr>
          <a:lstStyle/>
          <a:p>
            <a:pPr algn="ctr"/>
            <a:r>
              <a:rPr lang="it-IT" sz="1400" b="1" dirty="0">
                <a:solidFill>
                  <a:schemeClr val="tx2">
                    <a:lumMod val="60000"/>
                    <a:lumOff val="40000"/>
                  </a:schemeClr>
                </a:solidFill>
                <a:latin typeface="Comic Sans MS" panose="030F0702030302020204" pitchFamily="66" charset="0"/>
              </a:rPr>
              <a:t>PROGETTAZIONE ANNUALE PER LO SVILUPPO DI COMPETENZE</a:t>
            </a:r>
          </a:p>
          <a:p>
            <a:pPr algn="ctr"/>
            <a:r>
              <a:rPr lang="it-IT" sz="1400" b="1" dirty="0">
                <a:solidFill>
                  <a:schemeClr val="tx2">
                    <a:lumMod val="60000"/>
                    <a:lumOff val="40000"/>
                  </a:schemeClr>
                </a:solidFill>
                <a:latin typeface="Comic Sans MS" panose="030F0702030302020204" pitchFamily="66" charset="0"/>
              </a:rPr>
              <a:t>I  DISCORSI E LE PAROLE (ITALIANO) </a:t>
            </a:r>
          </a:p>
          <a:p>
            <a:pPr algn="ctr"/>
            <a:r>
              <a:rPr lang="it-IT" sz="1400" b="1" dirty="0">
                <a:solidFill>
                  <a:schemeClr val="tx2">
                    <a:lumMod val="60000"/>
                    <a:lumOff val="40000"/>
                  </a:schemeClr>
                </a:solidFill>
                <a:latin typeface="Comic Sans MS" panose="030F0702030302020204" pitchFamily="66" charset="0"/>
              </a:rPr>
              <a:t>ANNI 3</a:t>
            </a:r>
          </a:p>
        </p:txBody>
      </p:sp>
      <p:graphicFrame>
        <p:nvGraphicFramePr>
          <p:cNvPr id="50241" name="Group 65"/>
          <p:cNvGraphicFramePr>
            <a:graphicFrameLocks noGrp="1"/>
          </p:cNvGraphicFramePr>
          <p:nvPr>
            <p:extLst>
              <p:ext uri="{D42A27DB-BD31-4B8C-83A1-F6EECF244321}">
                <p14:modId xmlns:p14="http://schemas.microsoft.com/office/powerpoint/2010/main" val="662178969"/>
              </p:ext>
            </p:extLst>
          </p:nvPr>
        </p:nvGraphicFramePr>
        <p:xfrm>
          <a:off x="395536" y="927305"/>
          <a:ext cx="7704856" cy="5670047"/>
        </p:xfrm>
        <a:graphic>
          <a:graphicData uri="http://schemas.openxmlformats.org/drawingml/2006/table">
            <a:tbl>
              <a:tblPr>
                <a:tableStyleId>{BC89EF96-8CEA-46FF-86C4-4CE0E7609802}</a:tableStyleId>
              </a:tblPr>
              <a:tblGrid>
                <a:gridCol w="864096">
                  <a:extLst>
                    <a:ext uri="{9D8B030D-6E8A-4147-A177-3AD203B41FA5}">
                      <a16:colId xmlns:a16="http://schemas.microsoft.com/office/drawing/2014/main" val="20000"/>
                    </a:ext>
                  </a:extLst>
                </a:gridCol>
                <a:gridCol w="1728192">
                  <a:extLst>
                    <a:ext uri="{9D8B030D-6E8A-4147-A177-3AD203B41FA5}">
                      <a16:colId xmlns:a16="http://schemas.microsoft.com/office/drawing/2014/main" val="20001"/>
                    </a:ext>
                  </a:extLst>
                </a:gridCol>
                <a:gridCol w="1184602">
                  <a:extLst>
                    <a:ext uri="{9D8B030D-6E8A-4147-A177-3AD203B41FA5}">
                      <a16:colId xmlns:a16="http://schemas.microsoft.com/office/drawing/2014/main" val="20002"/>
                    </a:ext>
                  </a:extLst>
                </a:gridCol>
                <a:gridCol w="1963983">
                  <a:extLst>
                    <a:ext uri="{9D8B030D-6E8A-4147-A177-3AD203B41FA5}">
                      <a16:colId xmlns:a16="http://schemas.microsoft.com/office/drawing/2014/main" val="20003"/>
                    </a:ext>
                  </a:extLst>
                </a:gridCol>
                <a:gridCol w="1963983">
                  <a:extLst>
                    <a:ext uri="{9D8B030D-6E8A-4147-A177-3AD203B41FA5}">
                      <a16:colId xmlns:a16="http://schemas.microsoft.com/office/drawing/2014/main" val="2558671940"/>
                    </a:ext>
                  </a:extLst>
                </a:gridCol>
              </a:tblGrid>
              <a:tr h="1145941">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000" b="1" u="none" strike="noStrike" cap="none" normalizeH="0" baseline="0" dirty="0">
                          <a:ln>
                            <a:noFill/>
                          </a:ln>
                          <a:solidFill>
                            <a:schemeClr val="tx2">
                              <a:lumMod val="60000"/>
                              <a:lumOff val="40000"/>
                            </a:schemeClr>
                          </a:solidFill>
                          <a:effectLst/>
                          <a:latin typeface="Comic Sans MS" panose="030F0702030302020204" pitchFamily="66" charset="0"/>
                        </a:rPr>
                        <a:t>NUCLEI FONDANTI</a:t>
                      </a:r>
                      <a:endPar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0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endParaRPr kumimoji="0" lang="it-IT" sz="1000" b="1" i="0"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00" b="1" u="none" strike="noStrike" cap="none" normalizeH="0" baseline="0" dirty="0">
                          <a:ln>
                            <a:noFill/>
                          </a:ln>
                          <a:solidFill>
                            <a:schemeClr val="tx2">
                              <a:lumMod val="60000"/>
                              <a:lumOff val="40000"/>
                            </a:schemeClr>
                          </a:solidFill>
                          <a:effectLst/>
                          <a:latin typeface="Comic Sans MS" panose="030F0702030302020204" pitchFamily="66" charset="0"/>
                        </a:rPr>
                        <a:t>OBIETTIVI DI APPRENDIMENTO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it-IT" sz="1000" b="1" u="none" strike="noStrike" cap="none" normalizeH="0" baseline="0" dirty="0">
                          <a:ln>
                            <a:noFill/>
                          </a:ln>
                          <a:solidFill>
                            <a:schemeClr val="tx2">
                              <a:lumMod val="60000"/>
                              <a:lumOff val="40000"/>
                            </a:schemeClr>
                          </a:solidFill>
                          <a:effectLst/>
                          <a:latin typeface="Comic Sans MS" panose="030F0702030302020204" pitchFamily="66" charset="0"/>
                        </a:rPr>
                        <a:t>PER ALUNNI CON BISOGNI EDUCATIVI SPECIALI</a:t>
                      </a:r>
                      <a:endParaRPr kumimoji="0" lang="it-IT" sz="1000" b="1" i="1" u="none" strike="noStrike" cap="none" normalizeH="0" baseline="0" dirty="0">
                        <a:ln>
                          <a:noFill/>
                        </a:ln>
                        <a:solidFill>
                          <a:schemeClr val="tx2">
                            <a:lumMod val="60000"/>
                            <a:lumOff val="40000"/>
                          </a:schemeClr>
                        </a:solidFill>
                        <a:effectLst/>
                        <a:latin typeface="Comic Sans MS" panose="030F0702030302020204" pitchFamily="66"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00" b="1" i="1" u="none" strike="noStrike" cap="none" normalizeH="0" baseline="0" dirty="0">
                          <a:ln>
                            <a:noFill/>
                          </a:ln>
                          <a:solidFill>
                            <a:schemeClr val="tx2">
                              <a:lumMod val="60000"/>
                              <a:lumOff val="40000"/>
                            </a:schemeClr>
                          </a:solidFill>
                          <a:effectLst/>
                          <a:latin typeface="Comic Sans MS" panose="030F0702030302020204" pitchFamily="66" charset="0"/>
                        </a:rPr>
                        <a:t>RISULTATI ATTESI AL TERMINE DE1 3 ANNI</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defRPr/>
                      </a:pPr>
                      <a:r>
                        <a:rPr kumimoji="0" lang="it-IT" sz="1000" b="1" i="1" u="none" strike="noStrike" cap="none" normalizeH="0" baseline="0" dirty="0">
                          <a:ln>
                            <a:noFill/>
                          </a:ln>
                          <a:solidFill>
                            <a:schemeClr val="tx2">
                              <a:lumMod val="60000"/>
                              <a:lumOff val="40000"/>
                            </a:schemeClr>
                          </a:solidFill>
                          <a:effectLst/>
                          <a:latin typeface="Comic Sans MS" panose="030F0702030302020204" pitchFamily="66" charset="0"/>
                        </a:rPr>
                        <a:t>COMPETENZE ESSENZIALE</a:t>
                      </a:r>
                    </a:p>
                  </a:txBody>
                  <a:tcPr anchor="ctr" horzOverflow="overflow"/>
                </a:tc>
                <a:extLst>
                  <a:ext uri="{0D108BD9-81ED-4DB2-BD59-A6C34878D82A}">
                    <a16:rowId xmlns:a16="http://schemas.microsoft.com/office/drawing/2014/main" val="10001"/>
                  </a:ext>
                </a:extLst>
              </a:tr>
              <a:tr h="13933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u="none" strike="noStrike" cap="none" normalizeH="0" baseline="0" dirty="0">
                          <a:ln>
                            <a:noFill/>
                          </a:ln>
                          <a:solidFill>
                            <a:srgbClr val="0070C0"/>
                          </a:solidFill>
                          <a:effectLst/>
                          <a:latin typeface="Comic Sans MS" panose="030F0702030302020204" pitchFamily="66" charset="0"/>
                        </a:rPr>
                        <a:t>ASCOLTARE E PARLARE IN CONTESTI DIVERSI</a:t>
                      </a:r>
                      <a:endParaRPr kumimoji="0" lang="it-IT" sz="1000" b="1" i="0" u="none" strike="noStrike" cap="none" normalizeH="0" baseline="0" dirty="0">
                        <a:ln>
                          <a:noFill/>
                        </a:ln>
                        <a:solidFill>
                          <a:srgbClr val="0070C0"/>
                        </a:solidFill>
                        <a:effectLst/>
                        <a:latin typeface="Comic Sans MS" panose="030F0702030302020204" pitchFamily="66" charset="0"/>
                      </a:endParaRPr>
                    </a:p>
                  </a:txBody>
                  <a:tcPr anchor="ctr" horzOverflow="overflow"/>
                </a:tc>
                <a:tc>
                  <a:txBody>
                    <a:bodyPr/>
                    <a:lstStyle/>
                    <a:p>
                      <a:pPr marL="171450" indent="-171450" algn="just">
                        <a:lnSpc>
                          <a:spcPct val="115000"/>
                        </a:lnSpc>
                        <a:spcAft>
                          <a:spcPts val="0"/>
                        </a:spcAft>
                        <a:buFont typeface="Wingdings" panose="05000000000000000000" pitchFamily="2" charset="2"/>
                        <a:buChar char="Ø"/>
                        <a:tabLst>
                          <a:tab pos="3996055" algn="l"/>
                        </a:tabLst>
                      </a:pPr>
                      <a:r>
                        <a:rPr lang="it-IT" sz="1000" dirty="0">
                          <a:solidFill>
                            <a:srgbClr val="0070C0"/>
                          </a:solidFill>
                          <a:effectLst/>
                          <a:latin typeface="Comic Sans MS" panose="030F0702030302020204" pitchFamily="66" charset="0"/>
                          <a:ea typeface="Calibri"/>
                          <a:cs typeface="Times New Roman"/>
                        </a:rPr>
                        <a:t>Il bambino usa la lingua italiana, comprende parole e discorsi</a:t>
                      </a:r>
                    </a:p>
                    <a:p>
                      <a:pPr marL="173038" indent="-173038">
                        <a:buFont typeface="Wingdings" panose="05000000000000000000" pitchFamily="2" charset="2"/>
                        <a:buChar char="Ø"/>
                        <a:tabLst>
                          <a:tab pos="85725" algn="l"/>
                        </a:tabLst>
                      </a:pPr>
                      <a:endParaRPr kumimoji="0" lang="it-IT" sz="1000" b="0" i="0" u="none" strike="noStrike" cap="none" normalizeH="0" baseline="0" dirty="0">
                        <a:ln>
                          <a:noFill/>
                        </a:ln>
                        <a:solidFill>
                          <a:srgbClr val="0070C0"/>
                        </a:solidFill>
                        <a:effectLst/>
                        <a:latin typeface="Comic Sans MS" panose="030F0702030302020204" pitchFamily="66" charset="0"/>
                      </a:endParaRPr>
                    </a:p>
                  </a:txBody>
                  <a:tcPr horzOverflow="overflow"/>
                </a:tc>
                <a:tc>
                  <a:txBody>
                    <a:bodyPr/>
                    <a:lstStyle/>
                    <a:p>
                      <a:pPr marL="285750" marR="0" lvl="0" indent="-28575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endParaRPr lang="it-IT" sz="1000" b="0" i="0" u="none" strike="noStrike" kern="1200" baseline="0" dirty="0">
                        <a:solidFill>
                          <a:srgbClr val="0070C0"/>
                        </a:solidFill>
                        <a:latin typeface="Comic Sans MS" panose="030F0702030302020204" pitchFamily="66" charset="0"/>
                        <a:ea typeface="+mn-ea"/>
                        <a:cs typeface="+mn-cs"/>
                      </a:endParaRPr>
                    </a:p>
                  </a:txBody>
                  <a:tcPr anchor="ctr" horzOverflow="overflow"/>
                </a:tc>
                <a:tc rowSpan="4">
                  <a:txBody>
                    <a:bodyPr/>
                    <a:lstStyle/>
                    <a:p>
                      <a:pPr marL="171450" indent="-171450" algn="just">
                        <a:buFont typeface="Arial" panose="020B0604020202020204" pitchFamily="34" charset="0"/>
                        <a:buChar char="•"/>
                      </a:pPr>
                      <a:r>
                        <a:rPr lang="it-IT" sz="1000" b="0" i="0" u="none" strike="noStrike" kern="1200" baseline="0" dirty="0">
                          <a:solidFill>
                            <a:srgbClr val="0070C0"/>
                          </a:solidFill>
                          <a:latin typeface="Comic Sans MS" panose="030F0702030302020204" pitchFamily="66" charset="0"/>
                          <a:ea typeface="+mn-ea"/>
                          <a:cs typeface="+mn-cs"/>
                        </a:rPr>
                        <a:t> Usa il linguaggio per esprimere i bisogni </a:t>
                      </a:r>
                    </a:p>
                    <a:p>
                      <a:pPr marL="171450" indent="-171450" algn="just">
                        <a:buFont typeface="Arial" panose="020B0604020202020204" pitchFamily="34" charset="0"/>
                        <a:buChar char="•"/>
                      </a:pPr>
                      <a:r>
                        <a:rPr lang="it-IT" sz="1000" b="0" i="0" u="none" strike="noStrike" kern="1200" baseline="0" dirty="0">
                          <a:solidFill>
                            <a:srgbClr val="0070C0"/>
                          </a:solidFill>
                          <a:latin typeface="Comic Sans MS" panose="030F0702030302020204" pitchFamily="66" charset="0"/>
                          <a:ea typeface="+mn-ea"/>
                          <a:cs typeface="+mn-cs"/>
                        </a:rPr>
                        <a:t> Racconta semplici esperienze personali </a:t>
                      </a:r>
                    </a:p>
                    <a:p>
                      <a:pPr marL="171450" indent="-171450" algn="just">
                        <a:buFont typeface="Arial" panose="020B0604020202020204" pitchFamily="34" charset="0"/>
                        <a:buChar char="•"/>
                      </a:pPr>
                      <a:r>
                        <a:rPr lang="it-IT" sz="1000" b="0" i="0" u="none" strike="noStrike" kern="1200" baseline="0" dirty="0">
                          <a:solidFill>
                            <a:srgbClr val="0070C0"/>
                          </a:solidFill>
                          <a:latin typeface="Comic Sans MS" panose="030F0702030302020204" pitchFamily="66" charset="0"/>
                          <a:ea typeface="+mn-ea"/>
                          <a:cs typeface="+mn-cs"/>
                        </a:rPr>
                        <a:t> Dialoga con adulti e coetanei </a:t>
                      </a:r>
                    </a:p>
                    <a:p>
                      <a:pPr marL="171450" indent="-171450" algn="just">
                        <a:buFont typeface="Arial" panose="020B0604020202020204" pitchFamily="34" charset="0"/>
                        <a:buChar char="•"/>
                      </a:pPr>
                      <a:r>
                        <a:rPr lang="it-IT" sz="1000" b="0" i="0" u="none" strike="noStrike" kern="1200" baseline="0" dirty="0">
                          <a:solidFill>
                            <a:srgbClr val="0070C0"/>
                          </a:solidFill>
                          <a:latin typeface="Comic Sans MS" panose="030F0702030302020204" pitchFamily="66" charset="0"/>
                          <a:ea typeface="+mn-ea"/>
                          <a:cs typeface="+mn-cs"/>
                        </a:rPr>
                        <a:t> Ascolta storie e racconti </a:t>
                      </a:r>
                    </a:p>
                    <a:p>
                      <a:pPr marL="171450" indent="-171450" algn="just">
                        <a:buFont typeface="Arial" panose="020B0604020202020204" pitchFamily="34" charset="0"/>
                        <a:buChar char="•"/>
                      </a:pPr>
                      <a:r>
                        <a:rPr lang="it-IT" sz="1000" b="0" i="0" u="none" strike="noStrike" kern="1200" baseline="0" dirty="0">
                          <a:solidFill>
                            <a:srgbClr val="0070C0"/>
                          </a:solidFill>
                          <a:latin typeface="Comic Sans MS" panose="030F0702030302020204" pitchFamily="66" charset="0"/>
                          <a:ea typeface="+mn-ea"/>
                          <a:cs typeface="+mn-cs"/>
                        </a:rPr>
                        <a:t>Riconosce parole che esprimono emozioni.</a:t>
                      </a:r>
                    </a:p>
                    <a:p>
                      <a:pPr marL="171450" indent="-171450" algn="just">
                        <a:buFont typeface="Arial" panose="020B0604020202020204" pitchFamily="34" charset="0"/>
                        <a:buChar char="•"/>
                      </a:pPr>
                      <a:r>
                        <a:rPr lang="it-IT" sz="1000" b="0" i="0" u="none" strike="noStrike" kern="1200" baseline="0" dirty="0">
                          <a:solidFill>
                            <a:srgbClr val="0070C0"/>
                          </a:solidFill>
                          <a:latin typeface="Comic Sans MS" panose="030F0702030302020204" pitchFamily="66" charset="0"/>
                          <a:ea typeface="+mn-ea"/>
                          <a:cs typeface="+mn-cs"/>
                        </a:rPr>
                        <a:t>Riconosce e comunica le proprie emozioni</a:t>
                      </a:r>
                    </a:p>
                    <a:p>
                      <a:pPr marL="171450" indent="-171450" algn="just">
                        <a:buFont typeface="Arial" panose="020B0604020202020204" pitchFamily="34" charset="0"/>
                        <a:buChar char="•"/>
                      </a:pPr>
                      <a:r>
                        <a:rPr lang="it-IT" sz="1000" b="0" i="0" u="none" strike="noStrike" kern="1200" baseline="0" dirty="0">
                          <a:solidFill>
                            <a:srgbClr val="0070C0"/>
                          </a:solidFill>
                          <a:latin typeface="Comic Sans MS" panose="030F0702030302020204" pitchFamily="66" charset="0"/>
                          <a:ea typeface="+mn-ea"/>
                          <a:cs typeface="+mn-cs"/>
                        </a:rPr>
                        <a:t>Sa focalizzare i personaggi principali e  ripetere almeno un momento della storia </a:t>
                      </a:r>
                    </a:p>
                    <a:p>
                      <a:pPr marL="171450" indent="-171450" algn="just">
                        <a:buFont typeface="Arial" panose="020B0604020202020204" pitchFamily="34" charset="0"/>
                        <a:buChar char="•"/>
                      </a:pPr>
                      <a:r>
                        <a:rPr lang="it-IT" sz="1000" b="0" i="0" u="none" strike="noStrike" kern="1200" baseline="0" dirty="0">
                          <a:solidFill>
                            <a:srgbClr val="0070C0"/>
                          </a:solidFill>
                          <a:latin typeface="Comic Sans MS" panose="030F0702030302020204" pitchFamily="66" charset="0"/>
                          <a:ea typeface="+mn-ea"/>
                          <a:cs typeface="+mn-cs"/>
                        </a:rPr>
                        <a:t> Risponde in modo pertinente a semplici domande inerenti ad un racconto, storia, film </a:t>
                      </a:r>
                    </a:p>
                    <a:p>
                      <a:pPr marL="171450" indent="-171450" algn="just">
                        <a:buFont typeface="Arial" panose="020B0604020202020204" pitchFamily="34" charset="0"/>
                        <a:buChar char="•"/>
                      </a:pPr>
                      <a:r>
                        <a:rPr lang="it-IT" sz="1000" b="0" i="0" u="none" strike="noStrike" kern="1200" baseline="0" dirty="0">
                          <a:solidFill>
                            <a:srgbClr val="0070C0"/>
                          </a:solidFill>
                          <a:latin typeface="Comic Sans MS" panose="030F0702030302020204" pitchFamily="66" charset="0"/>
                          <a:ea typeface="+mn-ea"/>
                          <a:cs typeface="+mn-cs"/>
                        </a:rPr>
                        <a:t>Accetta esperienze percettive con materiali diversi  </a:t>
                      </a:r>
                    </a:p>
                    <a:p>
                      <a:pPr marL="171450" indent="-171450" algn="just">
                        <a:buFont typeface="Arial" panose="020B0604020202020204" pitchFamily="34" charset="0"/>
                        <a:buChar char="•"/>
                      </a:pPr>
                      <a:r>
                        <a:rPr lang="it-IT" sz="1000" b="0" i="0" u="none" strike="noStrike" kern="1200" baseline="0" dirty="0">
                          <a:solidFill>
                            <a:srgbClr val="0070C0"/>
                          </a:solidFill>
                          <a:latin typeface="Comic Sans MS" panose="030F0702030302020204" pitchFamily="66" charset="0"/>
                          <a:ea typeface="+mn-ea"/>
                          <a:cs typeface="+mn-cs"/>
                        </a:rPr>
                        <a:t> Partecipa alle attività espressive e musicali </a:t>
                      </a:r>
                    </a:p>
                    <a:p>
                      <a:pPr marL="0" indent="0" algn="just">
                        <a:buFont typeface="Arial" panose="020B0604020202020204" pitchFamily="34" charset="0"/>
                        <a:buNone/>
                      </a:pPr>
                      <a:r>
                        <a:rPr lang="it-IT" sz="1000" b="0" i="0" u="none" strike="noStrike" kern="1200" baseline="0" dirty="0">
                          <a:solidFill>
                            <a:srgbClr val="0070C0"/>
                          </a:solidFill>
                          <a:latin typeface="Comic Sans MS" panose="030F0702030302020204" pitchFamily="66" charset="0"/>
                          <a:ea typeface="+mn-ea"/>
                          <a:cs typeface="+mn-cs"/>
                        </a:rPr>
                        <a:t>	</a:t>
                      </a:r>
                    </a:p>
                  </a:txBody>
                  <a:tcPr anchor="ctr" horzOverflow="overflow"/>
                </a:tc>
                <a:tc rowSpan="4">
                  <a:txBody>
                    <a:bodyP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Comic Sans MS" panose="030F0702030302020204" pitchFamily="66" charset="0"/>
                          <a:ea typeface="+mn-ea"/>
                          <a:cs typeface="+mn-cs"/>
                        </a:rPr>
                        <a:t> Usare il linguaggio per esprimere i bisogni, </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1000" b="0" i="0" u="none" strike="noStrike" kern="1200" baseline="0" dirty="0">
                          <a:solidFill>
                            <a:srgbClr val="0070C0"/>
                          </a:solidFill>
                          <a:latin typeface="Comic Sans MS" panose="030F0702030302020204" pitchFamily="66" charset="0"/>
                          <a:ea typeface="+mn-ea"/>
                          <a:cs typeface="+mn-cs"/>
                        </a:rPr>
                        <a:t>Ascoltare storie e racconti. </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it-IT" sz="1000" b="0" i="0" u="none" strike="noStrike" kern="1200" baseline="0" dirty="0">
                        <a:solidFill>
                          <a:srgbClr val="0070C0"/>
                        </a:solidFill>
                        <a:latin typeface="Comic Sans MS" panose="030F0702030302020204" pitchFamily="66" charset="0"/>
                        <a:ea typeface="+mn-ea"/>
                        <a:cs typeface="+mn-cs"/>
                      </a:endParaRPr>
                    </a:p>
                    <a:p>
                      <a:pPr marL="0" indent="0" algn="just">
                        <a:buFont typeface="Arial" panose="020B0604020202020204" pitchFamily="34" charset="0"/>
                        <a:buNone/>
                      </a:pPr>
                      <a:endParaRPr lang="it-IT" sz="1000" b="0" i="0" u="none" strike="noStrike" kern="1200" baseline="0" dirty="0">
                        <a:solidFill>
                          <a:srgbClr val="0070C0"/>
                        </a:solidFill>
                        <a:latin typeface="Comic Sans MS" panose="030F0702030302020204" pitchFamily="66" charset="0"/>
                        <a:ea typeface="+mn-ea"/>
                        <a:cs typeface="+mn-cs"/>
                      </a:endParaRPr>
                    </a:p>
                  </a:txBody>
                  <a:tcPr anchor="ctr" horzOverflow="overflow"/>
                </a:tc>
                <a:extLst>
                  <a:ext uri="{0D108BD9-81ED-4DB2-BD59-A6C34878D82A}">
                    <a16:rowId xmlns:a16="http://schemas.microsoft.com/office/drawing/2014/main" val="10002"/>
                  </a:ext>
                </a:extLst>
              </a:tr>
              <a:tr h="141039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u="none" strike="noStrike" cap="none" normalizeH="0" baseline="0" dirty="0">
                          <a:ln>
                            <a:noFill/>
                          </a:ln>
                          <a:solidFill>
                            <a:srgbClr val="0070C0"/>
                          </a:solidFill>
                          <a:effectLst/>
                          <a:latin typeface="Comic Sans MS" panose="030F0702030302020204" pitchFamily="66" charset="0"/>
                        </a:rPr>
                        <a:t>LEGGERE E COMPRENDERE TESTI DI VARIO TIPO</a:t>
                      </a:r>
                      <a:endParaRPr kumimoji="0" lang="it-IT" sz="1000" b="1" i="0" u="none" strike="noStrike" cap="none" normalizeH="0" baseline="0" dirty="0">
                        <a:ln>
                          <a:noFill/>
                        </a:ln>
                        <a:solidFill>
                          <a:srgbClr val="0070C0"/>
                        </a:solidFill>
                        <a:effectLst/>
                        <a:latin typeface="Comic Sans MS" panose="030F0702030302020204" pitchFamily="66" charset="0"/>
                      </a:endParaRPr>
                    </a:p>
                  </a:txBody>
                  <a:tcPr anchor="ctr" horzOverflow="overflow"/>
                </a:tc>
                <a:tc>
                  <a:txBody>
                    <a:bodyPr/>
                    <a:lstStyle/>
                    <a:p>
                      <a:pPr marL="173038" marR="0" indent="-173038"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1000" dirty="0">
                          <a:solidFill>
                            <a:srgbClr val="0070C0"/>
                          </a:solidFill>
                          <a:effectLst/>
                          <a:latin typeface="Comic Sans MS" panose="030F0702030302020204" pitchFamily="66" charset="0"/>
                          <a:ea typeface="Calibri"/>
                          <a:cs typeface="Times New Roman"/>
                        </a:rPr>
                        <a:t>Inizia ad esprimere agli altri le sue emozioni, in base alle sue esigenze</a:t>
                      </a:r>
                    </a:p>
                    <a:p>
                      <a:pPr marL="173038" indent="-173038">
                        <a:buFont typeface="Wingdings" panose="05000000000000000000" pitchFamily="2" charset="2"/>
                        <a:buChar char="Ø"/>
                      </a:pPr>
                      <a:endParaRPr lang="it-IT" sz="1000" b="0" i="0" u="none" strike="noStrike" kern="1200" baseline="0" dirty="0">
                        <a:solidFill>
                          <a:srgbClr val="0070C0"/>
                        </a:solidFill>
                        <a:latin typeface="Comic Sans MS" panose="030F0702030302020204" pitchFamily="66" charset="0"/>
                        <a:ea typeface="+mn-ea"/>
                        <a:cs typeface="+mn-cs"/>
                      </a:endParaRPr>
                    </a:p>
                  </a:txBody>
                  <a:tcPr anchor="ctr" horzOverflow="overflow"/>
                </a:tc>
                <a:tc>
                  <a:txBody>
                    <a:bodyPr/>
                    <a:lstStyle/>
                    <a:p>
                      <a:pPr marL="285750" indent="-285750">
                        <a:buFont typeface="Wingdings" panose="05000000000000000000" pitchFamily="2" charset="2"/>
                        <a:buChar char="Ø"/>
                      </a:pPr>
                      <a:endParaRPr lang="it-IT" sz="1000" b="0" i="0" u="none" strike="noStrike" kern="1200" baseline="0" dirty="0">
                        <a:solidFill>
                          <a:srgbClr val="0070C0"/>
                        </a:solidFill>
                        <a:latin typeface="Comic Sans MS" panose="030F0702030302020204" pitchFamily="66" charset="0"/>
                        <a:ea typeface="+mn-ea"/>
                        <a:cs typeface="+mn-cs"/>
                      </a:endParaRPr>
                    </a:p>
                  </a:txBody>
                  <a:tcPr anchor="ctr" horzOverflow="overflow"/>
                </a:tc>
                <a:tc vMerge="1">
                  <a:txBody>
                    <a:bodyPr/>
                    <a:lstStyle/>
                    <a:p>
                      <a:pPr marL="285750" indent="-285750">
                        <a:buFont typeface="Wingdings" panose="05000000000000000000" pitchFamily="2" charset="2"/>
                        <a:buChar char="Ø"/>
                      </a:pPr>
                      <a:endParaRPr lang="it-IT" sz="11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3"/>
                  </a:ext>
                </a:extLst>
              </a:tr>
              <a:tr h="96964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u="none" strike="noStrike" cap="none" normalizeH="0" baseline="0" dirty="0">
                          <a:ln>
                            <a:noFill/>
                          </a:ln>
                          <a:solidFill>
                            <a:srgbClr val="0070C0"/>
                          </a:solidFill>
                          <a:effectLst/>
                          <a:latin typeface="Comic Sans MS" panose="030F0702030302020204" pitchFamily="66" charset="0"/>
                        </a:rPr>
                        <a:t>SCRIVERE TESTI DI VARIO TIPO</a:t>
                      </a:r>
                      <a:endParaRPr kumimoji="0" lang="it-IT" sz="1000" b="1" i="0" u="none" strike="noStrike" cap="none" normalizeH="0" baseline="0" dirty="0">
                        <a:ln>
                          <a:noFill/>
                        </a:ln>
                        <a:solidFill>
                          <a:srgbClr val="0070C0"/>
                        </a:solidFill>
                        <a:effectLst/>
                        <a:latin typeface="Comic Sans MS" panose="030F0702030302020204" pitchFamily="66" charset="0"/>
                      </a:endParaRPr>
                    </a:p>
                  </a:txBody>
                  <a:tcPr anchor="ctr" horzOverflow="overflow"/>
                </a:tc>
                <a:tc>
                  <a:txBody>
                    <a:bodyPr/>
                    <a:lstStyle/>
                    <a:p>
                      <a:pPr marL="171450" indent="-171450">
                        <a:buFont typeface="Wingdings" panose="05000000000000000000" pitchFamily="2" charset="2"/>
                        <a:buChar char="Ø"/>
                      </a:pPr>
                      <a:r>
                        <a:rPr lang="it-IT" sz="1000" b="0" i="0" u="none" strike="noStrike" kern="1200" baseline="0" dirty="0">
                          <a:solidFill>
                            <a:srgbClr val="0070C0"/>
                          </a:solidFill>
                          <a:latin typeface="Comic Sans MS" panose="030F0702030302020204" pitchFamily="66" charset="0"/>
                          <a:ea typeface="+mn-ea"/>
                          <a:cs typeface="+mn-cs"/>
                        </a:rPr>
                        <a:t>Impara filastrocche</a:t>
                      </a:r>
                    </a:p>
                    <a:p>
                      <a:pPr marL="171450" indent="-171450">
                        <a:buFont typeface="Wingdings" panose="05000000000000000000" pitchFamily="2" charset="2"/>
                        <a:buChar char="Ø"/>
                      </a:pPr>
                      <a:endParaRPr lang="it-IT" sz="1000" b="0" i="0" u="none" strike="noStrike" kern="1200" baseline="0" dirty="0">
                        <a:solidFill>
                          <a:srgbClr val="0070C0"/>
                        </a:solidFill>
                        <a:latin typeface="Comic Sans MS" panose="030F0702030302020204" pitchFamily="66" charset="0"/>
                        <a:ea typeface="+mn-ea"/>
                        <a:cs typeface="+mn-cs"/>
                      </a:endParaRPr>
                    </a:p>
                  </a:txBody>
                  <a:tcPr anchor="ctr" horzOverflow="overflow"/>
                </a:tc>
                <a:tc>
                  <a:txBody>
                    <a:bodyPr/>
                    <a:lstStyle/>
                    <a:p>
                      <a:endParaRPr lang="it-IT" sz="1000" b="0" i="0" u="none" strike="noStrike" kern="1200" baseline="0" dirty="0">
                        <a:solidFill>
                          <a:srgbClr val="0070C0"/>
                        </a:solidFill>
                        <a:latin typeface="Comic Sans MS" panose="030F0702030302020204" pitchFamily="66" charset="0"/>
                        <a:ea typeface="+mn-ea"/>
                        <a:cs typeface="+mn-cs"/>
                      </a:endParaRPr>
                    </a:p>
                  </a:txBody>
                  <a:tcPr anchor="ctr" horzOverflow="overflow"/>
                </a:tc>
                <a:tc vMerge="1">
                  <a:txBody>
                    <a:bodyPr/>
                    <a:lstStyle/>
                    <a:p>
                      <a:endParaRPr lang="it-IT" sz="11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4"/>
                  </a:ext>
                </a:extLst>
              </a:tr>
              <a:tr h="70793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000" b="1" u="none" strike="noStrike" cap="none" normalizeH="0" baseline="0" dirty="0">
                          <a:ln>
                            <a:noFill/>
                          </a:ln>
                          <a:solidFill>
                            <a:srgbClr val="0070C0"/>
                          </a:solidFill>
                          <a:effectLst/>
                          <a:latin typeface="Comic Sans MS" panose="030F0702030302020204" pitchFamily="66" charset="0"/>
                        </a:rPr>
                        <a:t>RIFLETTERE SULLA LINGUA</a:t>
                      </a:r>
                      <a:endParaRPr kumimoji="0" lang="it-IT" sz="1000" b="1" i="0" u="none" strike="noStrike" cap="none" normalizeH="0" baseline="0" dirty="0">
                        <a:ln>
                          <a:noFill/>
                        </a:ln>
                        <a:solidFill>
                          <a:srgbClr val="0070C0"/>
                        </a:solidFill>
                        <a:effectLst/>
                        <a:latin typeface="Comic Sans MS" panose="030F0702030302020204" pitchFamily="66" charset="0"/>
                      </a:endParaRPr>
                    </a:p>
                  </a:txBody>
                  <a:tcPr anchor="ctr" horzOverflow="overflow"/>
                </a:tc>
                <a:tc>
                  <a:txBody>
                    <a:bodyPr/>
                    <a:lstStyle/>
                    <a:p>
                      <a:pPr marL="171450" indent="-171450">
                        <a:buFont typeface="Wingdings" panose="05000000000000000000" pitchFamily="2" charset="2"/>
                        <a:buChar char="Ø"/>
                      </a:pPr>
                      <a:r>
                        <a:rPr lang="it-IT" sz="1000" b="0" i="0" u="none" strike="noStrike" kern="1200" baseline="0" dirty="0">
                          <a:solidFill>
                            <a:srgbClr val="0070C0"/>
                          </a:solidFill>
                          <a:latin typeface="Comic Sans MS" panose="030F0702030302020204" pitchFamily="66" charset="0"/>
                          <a:ea typeface="+mn-ea"/>
                          <a:cs typeface="+mn-cs"/>
                        </a:rPr>
                        <a:t>Ascolta e comprende narrazioni</a:t>
                      </a:r>
                    </a:p>
                    <a:p>
                      <a:pPr marL="171450" indent="-171450">
                        <a:buFont typeface="Wingdings" panose="05000000000000000000" pitchFamily="2" charset="2"/>
                        <a:buChar char="Ø"/>
                      </a:pPr>
                      <a:endParaRPr lang="it-IT" sz="1000" b="0" i="0" u="none" strike="noStrike" kern="1200" baseline="0" dirty="0">
                        <a:solidFill>
                          <a:srgbClr val="0070C0"/>
                        </a:solidFill>
                        <a:latin typeface="Comic Sans MS" panose="030F0702030302020204" pitchFamily="66" charset="0"/>
                        <a:ea typeface="+mn-ea"/>
                        <a:cs typeface="+mn-cs"/>
                      </a:endParaRPr>
                    </a:p>
                  </a:txBody>
                  <a:tcPr anchor="ctr" horzOverflow="overflow"/>
                </a:tc>
                <a:tc>
                  <a:txBody>
                    <a:bodyPr/>
                    <a:lstStyle/>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000" b="0" i="0" u="none" strike="noStrike" kern="1200" baseline="0" dirty="0">
                        <a:solidFill>
                          <a:srgbClr val="0070C0"/>
                        </a:solidFill>
                        <a:latin typeface="Comic Sans MS" panose="030F0702030302020204" pitchFamily="66" charset="0"/>
                        <a:ea typeface="+mn-ea"/>
                        <a:cs typeface="+mn-cs"/>
                      </a:endParaRPr>
                    </a:p>
                  </a:txBody>
                  <a:tcPr anchor="ctr" horzOverflow="overflow"/>
                </a:tc>
                <a:tc vMerge="1">
                  <a:txBody>
                    <a:bodyPr/>
                    <a:lstStyle/>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it-IT" sz="1100" b="0" i="0" u="none" strike="noStrike" kern="1200" baseline="0" dirty="0">
                        <a:solidFill>
                          <a:schemeClr val="tx2">
                            <a:lumMod val="60000"/>
                            <a:lumOff val="40000"/>
                          </a:schemeClr>
                        </a:solidFill>
                        <a:latin typeface="Comic Sans MS" panose="030F0702030302020204" pitchFamily="66" charset="0"/>
                        <a:ea typeface="+mn-ea"/>
                        <a:cs typeface="+mn-cs"/>
                      </a:endParaRPr>
                    </a:p>
                  </a:txBody>
                  <a:tcPr anchor="ctr" horzOverflow="overflow"/>
                </a:tc>
                <a:tc vMerge="1">
                  <a:txBody>
                    <a:bodyPr/>
                    <a:lstStyle/>
                    <a:p>
                      <a:endParaRPr lang="it-IT"/>
                    </a:p>
                  </a:txBody>
                  <a:tcPr/>
                </a:tc>
                <a:extLst>
                  <a:ext uri="{0D108BD9-81ED-4DB2-BD59-A6C34878D82A}">
                    <a16:rowId xmlns:a16="http://schemas.microsoft.com/office/drawing/2014/main" val="10005"/>
                  </a:ext>
                </a:extLst>
              </a:tr>
            </a:tbl>
          </a:graphicData>
        </a:graphic>
      </p:graphicFrame>
      <p:sp>
        <p:nvSpPr>
          <p:cNvPr id="5" name="Segnaposto numero diapositiva 4"/>
          <p:cNvSpPr>
            <a:spLocks noGrp="1"/>
          </p:cNvSpPr>
          <p:nvPr>
            <p:ph type="sldNum" sz="quarter" idx="12"/>
          </p:nvPr>
        </p:nvSpPr>
        <p:spPr>
          <a:xfrm>
            <a:off x="6732240" y="6592267"/>
            <a:ext cx="2133600" cy="365125"/>
          </a:xfrm>
        </p:spPr>
        <p:txBody>
          <a:bodyPr/>
          <a:lstStyle/>
          <a:p>
            <a:fld id="{FF435FF0-A5BC-47FA-9B2B-A8C23C837CEF}" type="slidenum">
              <a:rPr lang="it-IT" smtClean="0"/>
              <a:pPr/>
              <a:t>9</a:t>
            </a:fld>
            <a:endParaRPr lang="it-IT" dirty="0"/>
          </a:p>
        </p:txBody>
      </p:sp>
    </p:spTree>
    <p:extLst>
      <p:ext uri="{BB962C8B-B14F-4D97-AF65-F5344CB8AC3E}">
        <p14:creationId xmlns:p14="http://schemas.microsoft.com/office/powerpoint/2010/main" val="192994436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3868</TotalTime>
  <Words>8807</Words>
  <Application>Microsoft Office PowerPoint</Application>
  <PresentationFormat>Presentazione su schermo (4:3)</PresentationFormat>
  <Paragraphs>1032</Paragraphs>
  <Slides>40</Slides>
  <Notes>8</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40</vt:i4>
      </vt:variant>
    </vt:vector>
  </HeadingPairs>
  <TitlesOfParts>
    <vt:vector size="45" baseType="lpstr">
      <vt:lpstr>Arial</vt:lpstr>
      <vt:lpstr>Calibri</vt:lpstr>
      <vt:lpstr>Comic Sans MS</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METODOLOGIA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BASTARDS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Rosaria</dc:creator>
  <cp:lastModifiedBy>pc</cp:lastModifiedBy>
  <cp:revision>406</cp:revision>
  <dcterms:created xsi:type="dcterms:W3CDTF">2015-09-02T18:02:25Z</dcterms:created>
  <dcterms:modified xsi:type="dcterms:W3CDTF">2020-04-10T09:44:18Z</dcterms:modified>
</cp:coreProperties>
</file>